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5" r:id="rId1"/>
    <p:sldMasterId id="2147483791" r:id="rId2"/>
  </p:sldMasterIdLst>
  <p:notesMasterIdLst>
    <p:notesMasterId r:id="rId13"/>
  </p:notesMasterIdLst>
  <p:handoutMasterIdLst>
    <p:handoutMasterId r:id="rId14"/>
  </p:handoutMasterIdLst>
  <p:sldIdLst>
    <p:sldId id="297" r:id="rId3"/>
    <p:sldId id="315" r:id="rId4"/>
    <p:sldId id="306" r:id="rId5"/>
    <p:sldId id="309" r:id="rId6"/>
    <p:sldId id="310" r:id="rId7"/>
    <p:sldId id="312" r:id="rId8"/>
    <p:sldId id="313" r:id="rId9"/>
    <p:sldId id="314" r:id="rId10"/>
    <p:sldId id="299" r:id="rId11"/>
    <p:sldId id="300" r:id="rId12"/>
  </p:sldIdLst>
  <p:sldSz cx="12192000" cy="6858000"/>
  <p:notesSz cx="7099300" cy="10234613"/>
  <p:custDataLst>
    <p:tags r:id="rId15"/>
  </p:custDataLst>
  <p:defaultTextStyle>
    <a:defPPr>
      <a:defRPr lang="de-DE"/>
    </a:defPPr>
    <a:lvl1pPr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4572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2pPr>
    <a:lvl3pPr marL="9144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3pPr>
    <a:lvl4pPr marL="13716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4pPr>
    <a:lvl5pPr marL="18288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" userDrawn="1">
          <p15:clr>
            <a:srgbClr val="A4A3A4"/>
          </p15:clr>
        </p15:guide>
        <p15:guide id="2" orient="horz" pos="710" userDrawn="1">
          <p15:clr>
            <a:srgbClr val="A4A3A4"/>
          </p15:clr>
        </p15:guide>
        <p15:guide id="3" orient="horz" pos="1117" userDrawn="1">
          <p15:clr>
            <a:srgbClr val="A4A3A4"/>
          </p15:clr>
        </p15:guide>
        <p15:guide id="4" orient="horz" pos="829" userDrawn="1">
          <p15:clr>
            <a:srgbClr val="A4A3A4"/>
          </p15:clr>
        </p15:guide>
        <p15:guide id="5" orient="horz" pos="3634" userDrawn="1">
          <p15:clr>
            <a:srgbClr val="A4A3A4"/>
          </p15:clr>
        </p15:guide>
        <p15:guide id="6" orient="horz" pos="3815" userDrawn="1">
          <p15:clr>
            <a:srgbClr val="A4A3A4"/>
          </p15:clr>
        </p15:guide>
        <p15:guide id="7" orient="horz" pos="4124" userDrawn="1">
          <p15:clr>
            <a:srgbClr val="A4A3A4"/>
          </p15:clr>
        </p15:guide>
        <p15:guide id="8" orient="horz" pos="3999" userDrawn="1">
          <p15:clr>
            <a:srgbClr val="A4A3A4"/>
          </p15:clr>
        </p15:guide>
        <p15:guide id="9" pos="3896" userDrawn="1">
          <p15:clr>
            <a:srgbClr val="A4A3A4"/>
          </p15:clr>
        </p15:guide>
        <p15:guide id="10" pos="268" userDrawn="1">
          <p15:clr>
            <a:srgbClr val="A4A3A4"/>
          </p15:clr>
        </p15:guide>
        <p15:guide id="11" pos="7408" userDrawn="1">
          <p15:clr>
            <a:srgbClr val="A4A3A4"/>
          </p15:clr>
        </p15:guide>
        <p15:guide id="12" pos="3784" userDrawn="1">
          <p15:clr>
            <a:srgbClr val="A4A3A4"/>
          </p15:clr>
        </p15:guide>
        <p15:guide id="13" pos="2080" userDrawn="1">
          <p15:clr>
            <a:srgbClr val="A4A3A4"/>
          </p15:clr>
        </p15:guide>
        <p15:guide id="14" pos="1960" userDrawn="1">
          <p15:clr>
            <a:srgbClr val="A4A3A4"/>
          </p15:clr>
        </p15:guide>
        <p15:guide id="15" pos="5596" userDrawn="1">
          <p15:clr>
            <a:srgbClr val="A4A3A4"/>
          </p15:clr>
        </p15:guide>
        <p15:guide id="16" pos="570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309">
          <p15:clr>
            <a:srgbClr val="A4A3A4"/>
          </p15:clr>
        </p15:guide>
        <p15:guide id="3" pos="4163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trin" initials="K.B." lastIdx="37" clrIdx="0">
    <p:extLst>
      <p:ext uri="{19B8F6BF-5375-455C-9EA6-DF929625EA0E}">
        <p15:presenceInfo xmlns:p15="http://schemas.microsoft.com/office/powerpoint/2012/main" userId="Katr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4546A"/>
    <a:srgbClr val="FFC000"/>
    <a:srgbClr val="000000"/>
    <a:srgbClr val="666666"/>
    <a:srgbClr val="368F9A"/>
    <a:srgbClr val="427BAB"/>
    <a:srgbClr val="64B9E4"/>
    <a:srgbClr val="9F4C97"/>
    <a:srgbClr val="EDA95A"/>
    <a:srgbClr val="FDD1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76" autoAdjust="0"/>
    <p:restoredTop sz="95400" autoAdjust="0"/>
  </p:normalViewPr>
  <p:slideViewPr>
    <p:cSldViewPr snapToGrid="0" snapToObjects="1" showGuides="1">
      <p:cViewPr varScale="1">
        <p:scale>
          <a:sx n="86" d="100"/>
          <a:sy n="86" d="100"/>
        </p:scale>
        <p:origin x="408" y="53"/>
      </p:cViewPr>
      <p:guideLst>
        <p:guide orient="horz" pos="210"/>
        <p:guide orient="horz" pos="710"/>
        <p:guide orient="horz" pos="1117"/>
        <p:guide orient="horz" pos="829"/>
        <p:guide orient="horz" pos="3634"/>
        <p:guide orient="horz" pos="3815"/>
        <p:guide orient="horz" pos="4124"/>
        <p:guide orient="horz" pos="3999"/>
        <p:guide pos="3896"/>
        <p:guide pos="268"/>
        <p:guide pos="7408"/>
        <p:guide pos="3784"/>
        <p:guide pos="2080"/>
        <p:guide pos="1960"/>
        <p:guide pos="5596"/>
        <p:guide pos="570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93" d="100"/>
          <a:sy n="93" d="100"/>
        </p:scale>
        <p:origin x="-5484" y="-120"/>
      </p:cViewPr>
      <p:guideLst>
        <p:guide orient="horz" pos="3224"/>
        <p:guide pos="309"/>
        <p:guide pos="416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68888" y="9647238"/>
            <a:ext cx="1150937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6124E547-6947-413A-A799-24B7A47CB302}" type="datetime1">
              <a:rPr lang="de-DE" smtClean="0"/>
              <a:t>15.06.2018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/>
              <a:t>– Streng vertraulich, Vertraulich, Intern – Autor / Thema der Präsentation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6362700" y="9647238"/>
            <a:ext cx="490538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latin typeface="+mn-lt"/>
              </a:defRPr>
            </a:lvl1pPr>
          </a:lstStyle>
          <a:p>
            <a:pPr>
              <a:defRPr/>
            </a:pPr>
            <a:fld id="{7B42A9D2-7084-448E-A231-6A2CD9EF7439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7653" name="Gruppieren 31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3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>
                <a:latin typeface="+mn-lt"/>
              </a:endParaRPr>
            </a:p>
          </p:txBody>
        </p:sp>
        <p:sp>
          <p:nvSpPr>
            <p:cNvPr id="34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562400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-541338" y="1012825"/>
            <a:ext cx="8151813" cy="45862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482600" y="5765800"/>
            <a:ext cx="6127750" cy="374332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70475" y="9647238"/>
            <a:ext cx="1150938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BE7E2C27-86FA-4001-89D2-BFB4E638FA91}" type="datetime1">
              <a:rPr lang="de-DE" smtClean="0"/>
              <a:t>15.06.2018</a:t>
            </a:fld>
            <a:endParaRPr lang="de-DE"/>
          </a:p>
        </p:txBody>
      </p:sp>
      <p:sp>
        <p:nvSpPr>
          <p:cNvPr id="9" name="Fußzeilenplatzhalter 3"/>
          <p:cNvSpPr>
            <a:spLocks noGrp="1"/>
          </p:cNvSpPr>
          <p:nvPr>
            <p:ph type="ftr" sz="quarter" idx="4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/>
              <a:t>– Streng vertraulich, Vertraulich, Intern – Autor / Thema der Präsentation</a:t>
            </a:r>
          </a:p>
        </p:txBody>
      </p:sp>
      <p:sp>
        <p:nvSpPr>
          <p:cNvPr id="10" name="Foliennummernplatzhalter 4"/>
          <p:cNvSpPr>
            <a:spLocks noGrp="1"/>
          </p:cNvSpPr>
          <p:nvPr>
            <p:ph type="sldNum" sz="quarter" idx="5"/>
          </p:nvPr>
        </p:nvSpPr>
        <p:spPr bwMode="gray">
          <a:xfrm>
            <a:off x="6364288" y="9647238"/>
            <a:ext cx="490537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5FB5E73-64F8-4318-A630-D2C50FB79A4B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6631" name="Gruppieren 37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9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>
                <a:latin typeface="+mn-lt"/>
              </a:endParaRPr>
            </a:p>
          </p:txBody>
        </p:sp>
        <p:sp>
          <p:nvSpPr>
            <p:cNvPr id="40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251873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141288" indent="-1412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1pPr>
    <a:lvl2pPr marL="269875" indent="-1270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438150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617538" indent="-1778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85813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35ACE5FD-86D7-40F7-9E4D-B410B2AB5A72}" type="datetime1">
              <a:rPr lang="de-DE" smtClean="0"/>
              <a:t>15.06.2018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– Streng vertraulich, Vertraulich, Intern – Autor / Thema der Präsentation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625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Quelle:</a:t>
            </a:r>
            <a:r>
              <a:rPr lang="de-DE" baseline="0" dirty="0" smtClean="0"/>
              <a:t> www.flaticon.com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BE7E2C27-86FA-4001-89D2-BFB4E638FA91}" type="datetime1">
              <a:rPr lang="de-DE" smtClean="0"/>
              <a:t>15.06.2018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– Streng vertraulich, Vertraulich, Intern – Autor / Thema der Präsentation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0296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BE7E2C27-86FA-4001-89D2-BFB4E638FA91}" type="datetime1">
              <a:rPr lang="de-DE" smtClean="0"/>
              <a:t>15.06.2018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– Streng vertraulich, Vertraulich, Intern – Autor / Thema der Präsentation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1822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Quelle: https://www.flaticon.com/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BE7E2C27-86FA-4001-89D2-BFB4E638FA91}" type="datetime1">
              <a:rPr lang="de-DE" smtClean="0"/>
              <a:t>15.06.2018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– Streng vertraulich, Vertraulich, Intern – Autor / Thema der Präsentation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7213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1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 descr="PPT_Logo_INF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997972" y="328591"/>
            <a:ext cx="2303933" cy="5391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6779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4524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2802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16855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7311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66503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23638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496325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002830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285851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5197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45072" name="Object 16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black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406400" y="1773238"/>
            <a:ext cx="113284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666311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666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1" y="170974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1" y="4589466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34413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45938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37726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31859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9" y="1591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4403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black">
                      <a:xfrm>
                        <a:off x="2119" y="1591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406400" y="1773238"/>
            <a:ext cx="113284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505274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</a:p>
        </p:txBody>
      </p:sp>
      <p:pic>
        <p:nvPicPr>
          <p:cNvPr id="7" name="Grafik 6" descr="PPT_Logo_INF.png">
            <a:extLst>
              <a:ext uri="{FF2B5EF4-FFF2-40B4-BE49-F238E27FC236}">
                <a16:creationId xmlns:a16="http://schemas.microsoft.com/office/drawing/2014/main" xmlns="" id="{D8897D04-1846-4CA3-882F-5D188B8C7C1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997971" y="328591"/>
            <a:ext cx="2303933" cy="53919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oliennummernplatzhalter 5"/>
          <p:cNvSpPr txBox="1">
            <a:spLocks/>
          </p:cNvSpPr>
          <p:nvPr userDrawn="1"/>
        </p:nvSpPr>
        <p:spPr>
          <a:xfrm>
            <a:off x="8771140" y="6427377"/>
            <a:ext cx="7006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algn="r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sz="1200" kern="1200">
                <a:solidFill>
                  <a:schemeClr val="tx1">
                    <a:tint val="75000"/>
                  </a:schemeClr>
                </a:solidFill>
                <a:latin typeface="Tele-GroteskFet" pitchFamily="2" charset="0"/>
                <a:ea typeface="+mn-ea"/>
                <a:cs typeface="+mn-cs"/>
              </a:defRPr>
            </a:lvl1pPr>
            <a:lvl2pPr marL="4572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2pPr>
            <a:lvl3pPr marL="9144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3pPr>
            <a:lvl4pPr marL="13716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4pPr>
            <a:lvl5pPr marL="18288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9pPr>
          </a:lstStyle>
          <a:p>
            <a:fld id="{F47E63AA-3258-4182-9CF6-79391F3D6E7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8503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667000" y="6356350"/>
            <a:ext cx="2743200" cy="365125"/>
          </a:xfrm>
          <a:prstGeom prst="rect">
            <a:avLst/>
          </a:prstGeom>
        </p:spPr>
        <p:txBody>
          <a:bodyPr/>
          <a:lstStyle>
            <a:lvl1pPr algn="ctr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lang="de-DE" sz="1200" kern="1200" smtClean="0">
                <a:solidFill>
                  <a:schemeClr val="tx1">
                    <a:tint val="75000"/>
                  </a:schemeClr>
                </a:solidFill>
                <a:latin typeface="Tele-GroteskFet" pitchFamily="2" charset="0"/>
                <a:ea typeface="+mn-ea"/>
                <a:cs typeface="+mn-cs"/>
              </a:defRPr>
            </a:lvl1pPr>
          </a:lstStyle>
          <a:p>
            <a:r>
              <a:rPr lang="de-DE" dirty="0" smtClean="0"/>
              <a:t>15.06.2018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Smart </a:t>
            </a:r>
            <a:r>
              <a:rPr lang="de-DE" dirty="0" err="1"/>
              <a:t>Checkout</a:t>
            </a:r>
            <a:endParaRPr lang="de-DE" dirty="0"/>
          </a:p>
        </p:txBody>
      </p:sp>
      <p:sp>
        <p:nvSpPr>
          <p:cNvPr id="7" name="Foliennummernplatzhalter 5"/>
          <p:cNvSpPr txBox="1">
            <a:spLocks/>
          </p:cNvSpPr>
          <p:nvPr userDrawn="1"/>
        </p:nvSpPr>
        <p:spPr>
          <a:xfrm>
            <a:off x="8771140" y="6427377"/>
            <a:ext cx="7006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algn="r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sz="1200" kern="1200">
                <a:solidFill>
                  <a:schemeClr val="tx1">
                    <a:tint val="75000"/>
                  </a:schemeClr>
                </a:solidFill>
                <a:latin typeface="Tele-GroteskFet" pitchFamily="2" charset="0"/>
                <a:ea typeface="+mn-ea"/>
                <a:cs typeface="+mn-cs"/>
              </a:defRPr>
            </a:lvl1pPr>
            <a:lvl2pPr marL="4572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2pPr>
            <a:lvl3pPr marL="9144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3pPr>
            <a:lvl4pPr marL="13716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4pPr>
            <a:lvl5pPr marL="18288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9pPr>
          </a:lstStyle>
          <a:p>
            <a:fld id="{F47E63AA-3258-4182-9CF6-79391F3D6E7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974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55156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690892" y="6427377"/>
            <a:ext cx="1213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252804" y="6427377"/>
            <a:ext cx="31700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71140" y="6427377"/>
            <a:ext cx="7006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26" y="6372716"/>
            <a:ext cx="2100024" cy="394821"/>
          </a:xfrm>
          <a:prstGeom prst="rect">
            <a:avLst/>
          </a:prstGeom>
        </p:spPr>
      </p:pic>
      <p:pic>
        <p:nvPicPr>
          <p:cNvPr id="8" name="Grafik 7" descr="PPT_Silhouette.png"/>
          <p:cNvPicPr>
            <a:picLocks noChangeAspect="1"/>
          </p:cNvPicPr>
          <p:nvPr userDrawn="1"/>
        </p:nvPicPr>
        <p:blipFill>
          <a:blip r:embed="rId10" cstate="print"/>
          <a:stretch>
            <a:fillRect/>
          </a:stretch>
        </p:blipFill>
        <p:spPr bwMode="gray">
          <a:xfrm>
            <a:off x="2" y="6000761"/>
            <a:ext cx="12192345" cy="359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9547566" y="6326992"/>
            <a:ext cx="2404436" cy="48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84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1" r:id="rId5"/>
    <p:sldLayoutId id="2147483782" r:id="rId6"/>
    <p:sldLayoutId id="2147483783" r:id="rId7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xmlns="" id="{B10450AF-E424-453F-991A-F6B553420DF0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25" y="6432106"/>
            <a:ext cx="2328625" cy="394821"/>
          </a:xfrm>
          <a:prstGeom prst="rect">
            <a:avLst/>
          </a:prstGeom>
        </p:spPr>
      </p:pic>
      <p:pic>
        <p:nvPicPr>
          <p:cNvPr id="8" name="Grafik 7" descr="PPT_Silhouette.png">
            <a:extLst>
              <a:ext uri="{FF2B5EF4-FFF2-40B4-BE49-F238E27FC236}">
                <a16:creationId xmlns:a16="http://schemas.microsoft.com/office/drawing/2014/main" xmlns="" id="{2766A4B5-1926-4D5B-BE41-028A6B43F024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/>
          <a:stretch>
            <a:fillRect/>
          </a:stretch>
        </p:blipFill>
        <p:spPr bwMode="gray">
          <a:xfrm>
            <a:off x="-53609" y="6000761"/>
            <a:ext cx="12192345" cy="359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16E68BD6-0FEE-4A60-9907-F87F526BFC47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9547565" y="6326990"/>
            <a:ext cx="2404436" cy="480887"/>
          </a:xfrm>
          <a:prstGeom prst="rect">
            <a:avLst/>
          </a:prstGeom>
        </p:spPr>
      </p:pic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690892" y="6427377"/>
            <a:ext cx="1213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15.06.2018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252804" y="6427377"/>
            <a:ext cx="31700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71140" y="6427377"/>
            <a:ext cx="7006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5445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2.png"/><Relationship Id="rId3" Type="http://schemas.openxmlformats.org/officeDocument/2006/relationships/image" Target="../media/image13.png"/><Relationship Id="rId7" Type="http://schemas.openxmlformats.org/officeDocument/2006/relationships/image" Target="../media/image8.png"/><Relationship Id="rId12" Type="http://schemas.openxmlformats.org/officeDocument/2006/relationships/image" Target="../media/image1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11" Type="http://schemas.openxmlformats.org/officeDocument/2006/relationships/image" Target="../media/image11.png"/><Relationship Id="rId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1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9.jpeg"/><Relationship Id="rId18" Type="http://schemas.openxmlformats.org/officeDocument/2006/relationships/image" Target="../media/image24.pn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12" Type="http://schemas.openxmlformats.org/officeDocument/2006/relationships/image" Target="../media/image18.png"/><Relationship Id="rId17" Type="http://schemas.openxmlformats.org/officeDocument/2006/relationships/image" Target="../media/image20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11" Type="http://schemas.openxmlformats.org/officeDocument/2006/relationships/image" Target="../media/image17.png"/><Relationship Id="rId5" Type="http://schemas.openxmlformats.org/officeDocument/2006/relationships/image" Target="../media/image10.png"/><Relationship Id="rId15" Type="http://schemas.openxmlformats.org/officeDocument/2006/relationships/image" Target="../media/image23.png"/><Relationship Id="rId10" Type="http://schemas.openxmlformats.org/officeDocument/2006/relationships/image" Target="../media/image16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22.png"/><Relationship Id="rId3" Type="http://schemas.openxmlformats.org/officeDocument/2006/relationships/image" Target="../media/image7.png"/><Relationship Id="rId7" Type="http://schemas.openxmlformats.org/officeDocument/2006/relationships/image" Target="../media/image12.jpe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11" Type="http://schemas.openxmlformats.org/officeDocument/2006/relationships/image" Target="../media/image25.png"/><Relationship Id="rId5" Type="http://schemas.openxmlformats.org/officeDocument/2006/relationships/image" Target="../media/image10.png"/><Relationship Id="rId15" Type="http://schemas.openxmlformats.org/officeDocument/2006/relationships/image" Target="../media/image15.png"/><Relationship Id="rId10" Type="http://schemas.openxmlformats.org/officeDocument/2006/relationships/image" Target="../media/image8.png"/><Relationship Id="rId4" Type="http://schemas.openxmlformats.org/officeDocument/2006/relationships/image" Target="../media/image9.png"/><Relationship Id="rId9" Type="http://schemas.openxmlformats.org/officeDocument/2006/relationships/image" Target="../media/image20.png"/><Relationship Id="rId1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tx2"/>
                </a:solidFill>
              </a:rPr>
              <a:t>IoT</a:t>
            </a:r>
            <a:r>
              <a:rPr lang="de-DE" dirty="0">
                <a:solidFill>
                  <a:schemeClr val="tx2"/>
                </a:solidFill>
              </a:rPr>
              <a:t> </a:t>
            </a:r>
            <a:r>
              <a:rPr lang="de-DE" dirty="0" err="1">
                <a:solidFill>
                  <a:schemeClr val="tx2"/>
                </a:solidFill>
              </a:rPr>
              <a:t>Hackathon</a:t>
            </a:r>
            <a:r>
              <a:rPr lang="de-DE" dirty="0">
                <a:solidFill>
                  <a:schemeClr val="tx2"/>
                </a:solidFill>
              </a:rPr>
              <a:t/>
            </a:r>
            <a:br>
              <a:rPr lang="de-DE" dirty="0">
                <a:solidFill>
                  <a:schemeClr val="tx2"/>
                </a:solidFill>
              </a:rPr>
            </a:br>
            <a:r>
              <a:rPr lang="de-DE" sz="3300" dirty="0">
                <a:solidFill>
                  <a:schemeClr val="tx2"/>
                </a:solidFill>
              </a:rPr>
              <a:t>Smart </a:t>
            </a:r>
            <a:r>
              <a:rPr lang="de-DE" sz="3300" dirty="0" err="1">
                <a:solidFill>
                  <a:schemeClr val="tx2"/>
                </a:solidFill>
              </a:rPr>
              <a:t>Checkout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endParaRPr lang="de-DE" dirty="0"/>
          </a:p>
          <a:p>
            <a:pPr>
              <a:lnSpc>
                <a:spcPct val="120000"/>
              </a:lnSpc>
            </a:pPr>
            <a:r>
              <a:rPr lang="de-DE" dirty="0"/>
              <a:t>    Marcel Boer, M. </a:t>
            </a:r>
            <a:r>
              <a:rPr lang="de-DE" dirty="0" err="1"/>
              <a:t>Soleyman</a:t>
            </a:r>
            <a:r>
              <a:rPr lang="de-DE" dirty="0"/>
              <a:t> </a:t>
            </a:r>
            <a:r>
              <a:rPr lang="de-DE" dirty="0" err="1"/>
              <a:t>Fazeli</a:t>
            </a:r>
            <a:r>
              <a:rPr lang="de-DE" dirty="0"/>
              <a:t>, Marcus Friedrich, Mario </a:t>
            </a:r>
            <a:r>
              <a:rPr lang="de-DE" dirty="0" smtClean="0"/>
              <a:t>Krämer,</a:t>
            </a:r>
            <a:br>
              <a:rPr lang="de-DE" dirty="0" smtClean="0"/>
            </a:br>
            <a:r>
              <a:rPr lang="de-DE" dirty="0" smtClean="0"/>
              <a:t>Philipp </a:t>
            </a:r>
            <a:r>
              <a:rPr lang="de-DE" dirty="0"/>
              <a:t>Noack, Jan Niclas </a:t>
            </a:r>
            <a:r>
              <a:rPr lang="de-DE" dirty="0" err="1"/>
              <a:t>Weiss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dirty="0"/>
              <a:t>15.06.2018</a:t>
            </a:r>
          </a:p>
        </p:txBody>
      </p:sp>
    </p:spTree>
    <p:extLst>
      <p:ext uri="{BB962C8B-B14F-4D97-AF65-F5344CB8AC3E}">
        <p14:creationId xmlns:p14="http://schemas.microsoft.com/office/powerpoint/2010/main" val="1205915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4000">
        <p:cut/>
      </p:transition>
    </mc:Choice>
    <mc:Fallback>
      <p:transition advTm="4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Vielen Dank!</a:t>
            </a:r>
            <a:br>
              <a:rPr lang="de-DE" dirty="0"/>
            </a:br>
            <a:r>
              <a:rPr lang="de-DE" dirty="0"/>
              <a:t/>
            </a:r>
            <a:br>
              <a:rPr lang="de-DE" dirty="0"/>
            </a:br>
            <a:r>
              <a:rPr lang="de-DE" sz="2200" dirty="0"/>
              <a:t>https://github.com/Soley02/IoTBarcodeHHZ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718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4000">
        <p:cut/>
      </p:transition>
    </mc:Choice>
    <mc:Fallback>
      <p:transition advTm="4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2"/>
                </a:solidFill>
              </a:rPr>
              <a:t>Gliederung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15.06.2018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Smart Checkout</a:t>
            </a:r>
            <a:endParaRPr lang="de-DE" dirty="0"/>
          </a:p>
        </p:txBody>
      </p:sp>
      <p:sp>
        <p:nvSpPr>
          <p:cNvPr id="7" name="Richtungspfeil 6"/>
          <p:cNvSpPr/>
          <p:nvPr/>
        </p:nvSpPr>
        <p:spPr>
          <a:xfrm>
            <a:off x="628650" y="2276683"/>
            <a:ext cx="4428000" cy="576000"/>
          </a:xfrm>
          <a:prstGeom prst="homePlat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108000" tIns="144000" rIns="108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de-DE" sz="2800" b="1" dirty="0" smtClean="0">
                <a:solidFill>
                  <a:schemeClr val="bg1"/>
                </a:solidFill>
              </a:rPr>
              <a:t>Projektziel</a:t>
            </a:r>
            <a:endParaRPr lang="de-DE" sz="2800" b="1" dirty="0">
              <a:solidFill>
                <a:schemeClr val="bg1"/>
              </a:solidFill>
            </a:endParaRPr>
          </a:p>
        </p:txBody>
      </p:sp>
      <p:sp>
        <p:nvSpPr>
          <p:cNvPr id="8" name="Richtungspfeil 7"/>
          <p:cNvSpPr/>
          <p:nvPr/>
        </p:nvSpPr>
        <p:spPr>
          <a:xfrm>
            <a:off x="1255786" y="3014079"/>
            <a:ext cx="4428000" cy="576000"/>
          </a:xfrm>
          <a:prstGeom prst="homePlat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108000" tIns="144000" rIns="108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de-DE" sz="2800" b="1" dirty="0" smtClean="0">
                <a:solidFill>
                  <a:schemeClr val="bg1"/>
                </a:solidFill>
              </a:rPr>
              <a:t>Konzeptidee</a:t>
            </a:r>
            <a:endParaRPr lang="de-DE" sz="2800" b="1" dirty="0">
              <a:solidFill>
                <a:schemeClr val="bg1"/>
              </a:solidFill>
            </a:endParaRPr>
          </a:p>
        </p:txBody>
      </p:sp>
      <p:sp>
        <p:nvSpPr>
          <p:cNvPr id="9" name="Richtungspfeil 8"/>
          <p:cNvSpPr/>
          <p:nvPr/>
        </p:nvSpPr>
        <p:spPr>
          <a:xfrm>
            <a:off x="1882922" y="3751475"/>
            <a:ext cx="4428000" cy="576000"/>
          </a:xfrm>
          <a:prstGeom prst="homePlat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108000" tIns="144000" rIns="108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de-DE" sz="2800" b="1" dirty="0" smtClean="0">
                <a:solidFill>
                  <a:schemeClr val="bg1"/>
                </a:solidFill>
              </a:rPr>
              <a:t>3 Varianten</a:t>
            </a:r>
            <a:endParaRPr lang="de-DE" sz="2800" b="1" dirty="0">
              <a:solidFill>
                <a:schemeClr val="bg1"/>
              </a:solidFill>
            </a:endParaRPr>
          </a:p>
        </p:txBody>
      </p:sp>
      <p:sp>
        <p:nvSpPr>
          <p:cNvPr id="10" name="Richtungspfeil 9"/>
          <p:cNvSpPr/>
          <p:nvPr/>
        </p:nvSpPr>
        <p:spPr>
          <a:xfrm>
            <a:off x="2510059" y="4488870"/>
            <a:ext cx="4428000" cy="576000"/>
          </a:xfrm>
          <a:prstGeom prst="homePlat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108000" tIns="144000" rIns="108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2800" b="1" dirty="0" smtClean="0">
                <a:solidFill>
                  <a:schemeClr val="bg1"/>
                </a:solidFill>
              </a:rPr>
              <a:t>Demonstration</a:t>
            </a:r>
            <a:endParaRPr lang="de-DE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522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6000">
        <p:cut/>
      </p:transition>
    </mc:Choice>
    <mc:Fallback>
      <p:transition advTm="6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9751" y="558469"/>
            <a:ext cx="7886700" cy="1325563"/>
          </a:xfrm>
        </p:spPr>
        <p:txBody>
          <a:bodyPr/>
          <a:lstStyle/>
          <a:p>
            <a:r>
              <a:rPr lang="de-DE" dirty="0">
                <a:solidFill>
                  <a:schemeClr val="tx2"/>
                </a:solidFill>
              </a:rPr>
              <a:t>Projektziel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27651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3200" dirty="0"/>
              <a:t>Entwurf und Implementierung eines </a:t>
            </a:r>
            <a:r>
              <a:rPr lang="de-DE" sz="3200" dirty="0" smtClean="0"/>
              <a:t>Konzepts, um Nutzer beim Abhaken einer Einkaufsliste mit Internet </a:t>
            </a:r>
            <a:r>
              <a:rPr lang="de-DE" sz="3200" dirty="0" err="1" smtClean="0"/>
              <a:t>of</a:t>
            </a:r>
            <a:r>
              <a:rPr lang="de-DE" sz="3200" dirty="0" smtClean="0"/>
              <a:t> Things zu unterstützen.</a:t>
            </a:r>
            <a:endParaRPr lang="de-DE" sz="32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755" y="3151188"/>
            <a:ext cx="2448490" cy="244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634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6000">
        <p:cut/>
      </p:transition>
    </mc:Choice>
    <mc:Fallback>
      <p:transition advTm="6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19751" y="1822450"/>
            <a:ext cx="10202136" cy="435133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sz="2400" dirty="0"/>
              <a:t>Der Kunde erstellt eine </a:t>
            </a:r>
            <a:r>
              <a:rPr lang="de-DE" sz="2400" dirty="0" smtClean="0"/>
              <a:t>Einkaufsliste.</a:t>
            </a:r>
            <a:endParaRPr lang="de-DE" sz="2400" dirty="0"/>
          </a:p>
          <a:p>
            <a:pPr marL="457200" indent="-457200">
              <a:buFont typeface="+mj-lt"/>
              <a:buAutoNum type="arabicPeriod"/>
            </a:pPr>
            <a:r>
              <a:rPr lang="de-DE" sz="2400" dirty="0"/>
              <a:t>Die ausgewählten Produkte werden an der Kasse </a:t>
            </a:r>
            <a:r>
              <a:rPr lang="de-DE" sz="2400" dirty="0" smtClean="0"/>
              <a:t>eingescannt.</a:t>
            </a:r>
            <a:endParaRPr lang="de-DE" sz="2400" dirty="0"/>
          </a:p>
          <a:p>
            <a:pPr marL="457200" indent="-457200">
              <a:buFont typeface="+mj-lt"/>
              <a:buAutoNum type="arabicPeriod"/>
            </a:pPr>
            <a:r>
              <a:rPr lang="de-DE" sz="2400" dirty="0"/>
              <a:t>D</a:t>
            </a:r>
            <a:r>
              <a:rPr lang="de-DE" sz="2400" dirty="0" smtClean="0"/>
              <a:t>ie </a:t>
            </a:r>
            <a:r>
              <a:rPr lang="de-DE" sz="2400" dirty="0"/>
              <a:t>gekauften Produkte </a:t>
            </a:r>
            <a:r>
              <a:rPr lang="de-DE" sz="2400" dirty="0" smtClean="0"/>
              <a:t>werden an </a:t>
            </a:r>
            <a:r>
              <a:rPr lang="de-DE" sz="2400" dirty="0"/>
              <a:t>die </a:t>
            </a:r>
            <a:r>
              <a:rPr lang="de-DE" sz="2400" dirty="0" smtClean="0"/>
              <a:t>Einkaufslisten-App übermittelt.</a:t>
            </a:r>
            <a:endParaRPr lang="de-DE" sz="2400" dirty="0"/>
          </a:p>
          <a:p>
            <a:pPr marL="457200" indent="-457200">
              <a:buFont typeface="+mj-lt"/>
              <a:buAutoNum type="arabicPeriod"/>
            </a:pPr>
            <a:r>
              <a:rPr lang="de-DE" sz="2400" dirty="0"/>
              <a:t>Die gekauften Produkte werden in der </a:t>
            </a:r>
            <a:r>
              <a:rPr lang="de-DE" sz="2400" dirty="0" smtClean="0"/>
              <a:t>Einkaufslisten-App abgehakt.</a:t>
            </a:r>
            <a:endParaRPr lang="de-DE" sz="2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xmlns="" id="{EA119820-94D7-464F-9E2E-FBFFBAE48D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983" y="4545078"/>
            <a:ext cx="785813" cy="67508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D2FA4F58-8F20-4057-8E88-F0F2FE378B0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659" y="4373141"/>
            <a:ext cx="1220303" cy="1220303"/>
          </a:xfrm>
          <a:prstGeom prst="rect">
            <a:avLst/>
          </a:prstGeom>
        </p:spPr>
      </p:pic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xmlns="" id="{E8BDC421-5B92-4123-A5FB-B37E40D0FF34}"/>
              </a:ext>
            </a:extLst>
          </p:cNvPr>
          <p:cNvCxnSpPr>
            <a:cxnSpLocks/>
          </p:cNvCxnSpPr>
          <p:nvPr/>
        </p:nvCxnSpPr>
        <p:spPr>
          <a:xfrm flipV="1">
            <a:off x="5203766" y="4983292"/>
            <a:ext cx="961583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EFBD6670-D0CF-4EDE-8DFF-AF70A9250D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652" y="5239366"/>
            <a:ext cx="500534" cy="50053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xmlns="" id="{D643887D-7020-48CF-9BCB-192C3DFBA5A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938" y="5216036"/>
            <a:ext cx="551744" cy="55174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xmlns="" id="{8EF02D4A-1F51-41D6-9257-6AE36F4D9C5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422" y="5339882"/>
            <a:ext cx="380154" cy="380154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xmlns="" id="{EDA0E8D5-D86F-4EC3-922E-51D17A1B92E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293" y="5368078"/>
            <a:ext cx="320588" cy="320588"/>
          </a:xfrm>
          <a:prstGeom prst="rect">
            <a:avLst/>
          </a:prstGeom>
        </p:spPr>
      </p:pic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xmlns="" id="{FCAB56B3-7001-4CC2-9AB5-0197D620C809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7886727" y="4983289"/>
            <a:ext cx="14196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5" name="Grafik 14">
            <a:extLst>
              <a:ext uri="{FF2B5EF4-FFF2-40B4-BE49-F238E27FC236}">
                <a16:creationId xmlns:a16="http://schemas.microsoft.com/office/drawing/2014/main" xmlns="" id="{19032E54-5D55-4430-878F-935BC15F486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332" y="4528506"/>
            <a:ext cx="909573" cy="909573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xmlns="" id="{D9A38B52-26E1-4372-B7E1-BB1D4450C701}"/>
              </a:ext>
            </a:extLst>
          </p:cNvPr>
          <p:cNvSpPr txBox="1"/>
          <p:nvPr/>
        </p:nvSpPr>
        <p:spPr>
          <a:xfrm>
            <a:off x="2388008" y="4093116"/>
            <a:ext cx="362600" cy="3263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1.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xmlns="" id="{C72E6827-6C6C-464E-81DF-A9DF2023BC78}"/>
              </a:ext>
            </a:extLst>
          </p:cNvPr>
          <p:cNvSpPr txBox="1"/>
          <p:nvPr/>
        </p:nvSpPr>
        <p:spPr>
          <a:xfrm>
            <a:off x="6759546" y="4093116"/>
            <a:ext cx="362600" cy="3263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/>
              <a:t>3.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xmlns="" id="{7D3C457D-974D-4F96-A77D-EB58306A7F9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155" y="4728332"/>
            <a:ext cx="355920" cy="35592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xmlns="" id="{9EF19CF1-58EF-4490-ABC8-8A01A0CB7A12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8927" y="4951954"/>
            <a:ext cx="265708" cy="251697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xmlns="" id="{EB44F393-680F-40DE-8E66-A93DD3EC3DD9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3539" y="5086949"/>
            <a:ext cx="316214" cy="316214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xmlns="" id="{97DB6946-E060-4802-AB4A-883D6FDB9029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008" y="5099405"/>
            <a:ext cx="303758" cy="303758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xmlns="" id="{E2411D19-8545-4B75-AB4A-6662C5DEF156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2559" y="5061767"/>
            <a:ext cx="366578" cy="366578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xmlns="" id="{CF82813C-39ED-4028-AD92-86CC9C34B295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294" y="5122908"/>
            <a:ext cx="276999" cy="276999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xmlns="" id="{36B055F9-0584-4C1C-A3C6-D53BB64AE59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1733" y="5372622"/>
            <a:ext cx="265708" cy="251697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xmlns="" id="{AFFD802D-3C25-4015-B464-21A9D222ECF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583" y="5350014"/>
            <a:ext cx="265708" cy="251697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xmlns="" id="{0467D635-8030-436A-9D6D-B6740722956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5380" y="5398278"/>
            <a:ext cx="265708" cy="251697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xmlns="" id="{B037A2F8-BD95-4EA7-8463-479CAD626BB1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625" y="5372622"/>
            <a:ext cx="265708" cy="251697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xmlns="" id="{B353074E-90B5-40F2-9356-7897B6CAC13A}"/>
              </a:ext>
            </a:extLst>
          </p:cNvPr>
          <p:cNvSpPr txBox="1"/>
          <p:nvPr/>
        </p:nvSpPr>
        <p:spPr>
          <a:xfrm>
            <a:off x="9645853" y="4093116"/>
            <a:ext cx="362600" cy="3263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/>
              <a:t>4.</a:t>
            </a:r>
          </a:p>
        </p:txBody>
      </p:sp>
      <p:pic>
        <p:nvPicPr>
          <p:cNvPr id="29" name="Grafik 28">
            <a:extLst>
              <a:ext uri="{FF2B5EF4-FFF2-40B4-BE49-F238E27FC236}">
                <a16:creationId xmlns:a16="http://schemas.microsoft.com/office/drawing/2014/main" xmlns="" id="{F52743BF-8F15-44B2-8592-CACC9B80F18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824" y="4536210"/>
            <a:ext cx="909573" cy="909573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xmlns="" id="{2E15D02F-3B83-4E5B-A391-8026DF4E38B3}"/>
              </a:ext>
            </a:extLst>
          </p:cNvPr>
          <p:cNvSpPr txBox="1"/>
          <p:nvPr/>
        </p:nvSpPr>
        <p:spPr>
          <a:xfrm>
            <a:off x="4473125" y="4093116"/>
            <a:ext cx="5080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2.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xmlns="" id="{F0E5664F-9760-4AF7-8219-E554B307A61D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3020394" y="4990993"/>
            <a:ext cx="105652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2" name="Grafik 31">
            <a:extLst>
              <a:ext uri="{FF2B5EF4-FFF2-40B4-BE49-F238E27FC236}">
                <a16:creationId xmlns:a16="http://schemas.microsoft.com/office/drawing/2014/main" xmlns="" id="{DDE60A3A-F213-4405-972A-94EA71EAE3C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64" y="4774863"/>
            <a:ext cx="358580" cy="358580"/>
          </a:xfrm>
          <a:prstGeom prst="rect">
            <a:avLst/>
          </a:prstGeom>
        </p:spPr>
      </p:pic>
      <p:sp>
        <p:nvSpPr>
          <p:cNvPr id="36" name="Titel 1">
            <a:extLst>
              <a:ext uri="{FF2B5EF4-FFF2-40B4-BE49-F238E27FC236}">
                <a16:creationId xmlns:a16="http://schemas.microsoft.com/office/drawing/2014/main" xmlns="" id="{2DF74347-3921-457A-9536-4EF9AFC37A2B}"/>
              </a:ext>
            </a:extLst>
          </p:cNvPr>
          <p:cNvSpPr txBox="1">
            <a:spLocks/>
          </p:cNvSpPr>
          <p:nvPr/>
        </p:nvSpPr>
        <p:spPr>
          <a:xfrm>
            <a:off x="919751" y="55846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buClrTx/>
              <a:buSzTx/>
              <a:buFontTx/>
            </a:pPr>
            <a:r>
              <a:rPr lang="de-DE" dirty="0">
                <a:solidFill>
                  <a:schemeClr val="tx2"/>
                </a:solidFill>
              </a:rPr>
              <a:t>Konzeptidee</a:t>
            </a:r>
          </a:p>
        </p:txBody>
      </p:sp>
    </p:spTree>
    <p:extLst>
      <p:ext uri="{BB962C8B-B14F-4D97-AF65-F5344CB8AC3E}">
        <p14:creationId xmlns:p14="http://schemas.microsoft.com/office/powerpoint/2010/main" val="2736265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10000">
        <p:cut/>
      </p:transition>
    </mc:Choice>
    <mc:Fallback>
      <p:transition advTm="10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5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19751" y="1728404"/>
            <a:ext cx="8166029" cy="1388519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de-DE" sz="2400" dirty="0"/>
              <a:t>User erstellt </a:t>
            </a:r>
            <a:r>
              <a:rPr lang="de-DE" sz="2400" dirty="0" smtClean="0"/>
              <a:t>Einkaufsliste</a:t>
            </a:r>
            <a:r>
              <a:rPr lang="de-DE" sz="2400" dirty="0"/>
              <a:t>	</a:t>
            </a:r>
          </a:p>
          <a:p>
            <a:pPr marL="342900" indent="-342900">
              <a:buAutoNum type="arabicPeriod"/>
            </a:pPr>
            <a:r>
              <a:rPr lang="de-DE" sz="2400" dirty="0"/>
              <a:t>User hakt Liste nach Einkauf </a:t>
            </a:r>
            <a:r>
              <a:rPr lang="de-DE" sz="2400" dirty="0" smtClean="0"/>
              <a:t>manuell ab</a:t>
            </a:r>
            <a:endParaRPr lang="de-DE" sz="2400" dirty="0"/>
          </a:p>
          <a:p>
            <a:pPr marL="342900" indent="-342900">
              <a:buAutoNum type="arabicPeriod"/>
            </a:pPr>
            <a:r>
              <a:rPr lang="de-DE" sz="2400" dirty="0"/>
              <a:t>User kann abgehakte Einkäufe korrigieren 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xmlns="" id="{058B28BF-6D46-400C-9E3A-419BD036380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951" y="4323869"/>
            <a:ext cx="591920" cy="591920"/>
          </a:xfrm>
          <a:prstGeom prst="rect">
            <a:avLst/>
          </a:prstGeo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xmlns="" id="{20C64C4F-CB3F-4BD9-B887-1A692F8FE4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260" y="4223825"/>
            <a:ext cx="830644" cy="830644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xmlns="" id="{F8B74E77-0496-45AF-ABA2-992C3D59EB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950" y="3411069"/>
            <a:ext cx="778978" cy="778978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xmlns="" id="{13BE9F84-ED39-4F15-9AD4-9B6717B47AA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058" y="3549534"/>
            <a:ext cx="352761" cy="352761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xmlns="" id="{B1DBB29E-48DB-4D66-89B4-2822C8F23A9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098" y="3735076"/>
            <a:ext cx="370453" cy="350919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xmlns="" id="{EF4EA032-22BD-4EB6-8734-F2EF93A0D2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836" y="4446083"/>
            <a:ext cx="347492" cy="347492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xmlns="" id="{59800B42-7825-42B2-A8D8-EE17EE312E7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608" y="3494058"/>
            <a:ext cx="604491" cy="604491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xmlns="" id="{BC9276F7-2F42-493B-99BB-00A3ADCEF6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0043" y="3508356"/>
            <a:ext cx="698875" cy="698875"/>
          </a:xfrm>
          <a:prstGeom prst="rect">
            <a:avLst/>
          </a:prstGeom>
        </p:spPr>
      </p:pic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xmlns="" id="{BFC11E9B-1239-4CF1-836F-D9107C14457E}"/>
              </a:ext>
            </a:extLst>
          </p:cNvPr>
          <p:cNvCxnSpPr>
            <a:cxnSpLocks/>
            <a:stCxn id="35" idx="3"/>
            <a:endCxn id="39" idx="1"/>
          </p:cNvCxnSpPr>
          <p:nvPr/>
        </p:nvCxnSpPr>
        <p:spPr>
          <a:xfrm flipV="1">
            <a:off x="6611928" y="3796304"/>
            <a:ext cx="1447680" cy="4255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Textfeld 41">
            <a:extLst>
              <a:ext uri="{FF2B5EF4-FFF2-40B4-BE49-F238E27FC236}">
                <a16:creationId xmlns:a16="http://schemas.microsoft.com/office/drawing/2014/main" xmlns="" id="{E1692C57-BA47-4128-9387-732BFAA1CB0B}"/>
              </a:ext>
            </a:extLst>
          </p:cNvPr>
          <p:cNvSpPr txBox="1"/>
          <p:nvPr/>
        </p:nvSpPr>
        <p:spPr>
          <a:xfrm>
            <a:off x="2708224" y="4441974"/>
            <a:ext cx="385921" cy="326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1.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xmlns="" id="{93B3EF09-B0B9-4E71-A48F-0F979D2550D3}"/>
              </a:ext>
            </a:extLst>
          </p:cNvPr>
          <p:cNvSpPr txBox="1"/>
          <p:nvPr/>
        </p:nvSpPr>
        <p:spPr>
          <a:xfrm>
            <a:off x="6090669" y="2984026"/>
            <a:ext cx="435045" cy="326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2.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xmlns="" id="{72DA5BE1-79A7-40E0-B20C-0A883E2147E4}"/>
              </a:ext>
            </a:extLst>
          </p:cNvPr>
          <p:cNvSpPr txBox="1"/>
          <p:nvPr/>
        </p:nvSpPr>
        <p:spPr>
          <a:xfrm>
            <a:off x="8448612" y="2984026"/>
            <a:ext cx="435045" cy="326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3.</a:t>
            </a:r>
          </a:p>
        </p:txBody>
      </p:sp>
      <p:pic>
        <p:nvPicPr>
          <p:cNvPr id="45" name="Grafik 44">
            <a:extLst>
              <a:ext uri="{FF2B5EF4-FFF2-40B4-BE49-F238E27FC236}">
                <a16:creationId xmlns:a16="http://schemas.microsoft.com/office/drawing/2014/main" xmlns="" id="{82C31054-C75A-42D8-B461-00EF0C23DF9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3599" y="5094150"/>
            <a:ext cx="912918" cy="912918"/>
          </a:xfrm>
          <a:prstGeom prst="rect">
            <a:avLst/>
          </a:prstGeom>
        </p:spPr>
      </p:pic>
      <p:pic>
        <p:nvPicPr>
          <p:cNvPr id="46" name="Grafik 45">
            <a:extLst>
              <a:ext uri="{FF2B5EF4-FFF2-40B4-BE49-F238E27FC236}">
                <a16:creationId xmlns:a16="http://schemas.microsoft.com/office/drawing/2014/main" xmlns="" id="{F3F2B69F-F7DA-49D3-B534-4DA435BD1E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225" y="5264993"/>
            <a:ext cx="657752" cy="565069"/>
          </a:xfrm>
          <a:prstGeom prst="rect">
            <a:avLst/>
          </a:prstGeom>
        </p:spPr>
      </p:pic>
      <p:pic>
        <p:nvPicPr>
          <p:cNvPr id="47" name="Grafik 46">
            <a:extLst>
              <a:ext uri="{FF2B5EF4-FFF2-40B4-BE49-F238E27FC236}">
                <a16:creationId xmlns:a16="http://schemas.microsoft.com/office/drawing/2014/main" xmlns="" id="{635A8B14-26AF-4EAF-93C2-4AC5AAA08FE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880" y="5000514"/>
            <a:ext cx="522012" cy="522012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xmlns="" id="{7F6A7E72-3765-455A-BE2A-0B1637280AD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089" y="5529472"/>
            <a:ext cx="565070" cy="565070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xmlns="" id="{91B976F8-969D-46E9-BB67-DA5CF0B92A7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550" y="4976135"/>
            <a:ext cx="345350" cy="345350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xmlns="" id="{D1661EC4-C8DB-4ECB-9DF5-E825681CCE72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557" y="5839904"/>
            <a:ext cx="334329" cy="334329"/>
          </a:xfrm>
          <a:prstGeom prst="rect">
            <a:avLst/>
          </a:prstGeom>
        </p:spPr>
      </p:pic>
      <p:pic>
        <p:nvPicPr>
          <p:cNvPr id="51" name="Grafik 50">
            <a:extLst>
              <a:ext uri="{FF2B5EF4-FFF2-40B4-BE49-F238E27FC236}">
                <a16:creationId xmlns:a16="http://schemas.microsoft.com/office/drawing/2014/main" xmlns="" id="{BC3742E2-C599-4691-A800-AC388006D5D7}"/>
              </a:ext>
            </a:extLst>
          </p:cNvPr>
          <p:cNvPicPr>
            <a:picLocks noChangeAspect="1"/>
          </p:cNvPicPr>
          <p:nvPr/>
        </p:nvPicPr>
        <p:blipFill>
          <a:blip r:embed="rId1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547" y="5094150"/>
            <a:ext cx="615270" cy="791315"/>
          </a:xfrm>
          <a:prstGeom prst="rect">
            <a:avLst/>
          </a:prstGeom>
        </p:spPr>
      </p:pic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xmlns="" id="{26A8266D-F854-4B50-B772-CE525242C4DB}"/>
              </a:ext>
            </a:extLst>
          </p:cNvPr>
          <p:cNvCxnSpPr>
            <a:cxnSpLocks/>
          </p:cNvCxnSpPr>
          <p:nvPr/>
        </p:nvCxnSpPr>
        <p:spPr>
          <a:xfrm>
            <a:off x="6222439" y="5592736"/>
            <a:ext cx="698875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xmlns="" id="{2969449F-F1EB-442E-B4BE-520FE8FEEA7B}"/>
              </a:ext>
            </a:extLst>
          </p:cNvPr>
          <p:cNvCxnSpPr>
            <a:cxnSpLocks/>
          </p:cNvCxnSpPr>
          <p:nvPr/>
        </p:nvCxnSpPr>
        <p:spPr>
          <a:xfrm>
            <a:off x="8037592" y="5531421"/>
            <a:ext cx="698875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Verbinder: gewinkelt 53">
            <a:extLst>
              <a:ext uri="{FF2B5EF4-FFF2-40B4-BE49-F238E27FC236}">
                <a16:creationId xmlns:a16="http://schemas.microsoft.com/office/drawing/2014/main" xmlns="" id="{716932C3-923F-4E90-93EB-F8C47DB49029}"/>
              </a:ext>
            </a:extLst>
          </p:cNvPr>
          <p:cNvCxnSpPr>
            <a:cxnSpLocks/>
            <a:endCxn id="56" idx="1"/>
          </p:cNvCxnSpPr>
          <p:nvPr/>
        </p:nvCxnSpPr>
        <p:spPr>
          <a:xfrm flipV="1">
            <a:off x="3442482" y="3736998"/>
            <a:ext cx="2006845" cy="430317"/>
          </a:xfrm>
          <a:prstGeom prst="bentConnector3">
            <a:avLst>
              <a:gd name="adj1" fmla="val 542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Verbinder: gewinkelt 54">
            <a:extLst>
              <a:ext uri="{FF2B5EF4-FFF2-40B4-BE49-F238E27FC236}">
                <a16:creationId xmlns:a16="http://schemas.microsoft.com/office/drawing/2014/main" xmlns="" id="{5A6EAC2E-174B-4BA9-A265-791571322B72}"/>
              </a:ext>
            </a:extLst>
          </p:cNvPr>
          <p:cNvCxnSpPr>
            <a:cxnSpLocks/>
          </p:cNvCxnSpPr>
          <p:nvPr/>
        </p:nvCxnSpPr>
        <p:spPr>
          <a:xfrm>
            <a:off x="3446260" y="5072344"/>
            <a:ext cx="1329330" cy="520392"/>
          </a:xfrm>
          <a:prstGeom prst="bentConnector3">
            <a:avLst>
              <a:gd name="adj1" fmla="val 734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Grafik 55">
            <a:extLst>
              <a:ext uri="{FF2B5EF4-FFF2-40B4-BE49-F238E27FC236}">
                <a16:creationId xmlns:a16="http://schemas.microsoft.com/office/drawing/2014/main" xmlns="" id="{B67992BE-8DC3-4F91-870C-0B3EBF144B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9327" y="3454539"/>
            <a:ext cx="564917" cy="564917"/>
          </a:xfrm>
          <a:prstGeom prst="rect">
            <a:avLst/>
          </a:prstGeom>
        </p:spPr>
      </p:pic>
      <p:pic>
        <p:nvPicPr>
          <p:cNvPr id="57" name="Grafik 56">
            <a:extLst>
              <a:ext uri="{FF2B5EF4-FFF2-40B4-BE49-F238E27FC236}">
                <a16:creationId xmlns:a16="http://schemas.microsoft.com/office/drawing/2014/main" xmlns="" id="{7BA39477-CB56-45B0-A192-D6690B820B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070" y="3673830"/>
            <a:ext cx="315327" cy="315327"/>
          </a:xfrm>
          <a:prstGeom prst="rect">
            <a:avLst/>
          </a:prstGeom>
        </p:spPr>
      </p:pic>
      <p:pic>
        <p:nvPicPr>
          <p:cNvPr id="58" name="Grafik 57">
            <a:extLst>
              <a:ext uri="{FF2B5EF4-FFF2-40B4-BE49-F238E27FC236}">
                <a16:creationId xmlns:a16="http://schemas.microsoft.com/office/drawing/2014/main" xmlns="" id="{AAF3829F-D7D7-45CC-B5B0-29B2E11D00C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6467" y="3767773"/>
            <a:ext cx="384342" cy="364075"/>
          </a:xfrm>
          <a:prstGeom prst="rect">
            <a:avLst/>
          </a:prstGeom>
        </p:spPr>
      </p:pic>
      <p:sp>
        <p:nvSpPr>
          <p:cNvPr id="63" name="Titel 1">
            <a:extLst>
              <a:ext uri="{FF2B5EF4-FFF2-40B4-BE49-F238E27FC236}">
                <a16:creationId xmlns:a16="http://schemas.microsoft.com/office/drawing/2014/main" xmlns="" id="{66E19C4D-BBA8-4C88-B80C-A6B0155F1B59}"/>
              </a:ext>
            </a:extLst>
          </p:cNvPr>
          <p:cNvSpPr txBox="1">
            <a:spLocks/>
          </p:cNvSpPr>
          <p:nvPr/>
        </p:nvSpPr>
        <p:spPr>
          <a:xfrm>
            <a:off x="919751" y="55846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buClrTx/>
              <a:buSzTx/>
              <a:buFontTx/>
            </a:pPr>
            <a:r>
              <a:rPr lang="de-DE" dirty="0">
                <a:solidFill>
                  <a:schemeClr val="tx2"/>
                </a:solidFill>
              </a:rPr>
              <a:t>Variante 1: </a:t>
            </a:r>
            <a:r>
              <a:rPr lang="de-DE" dirty="0" smtClean="0">
                <a:solidFill>
                  <a:schemeClr val="tx2"/>
                </a:solidFill>
              </a:rPr>
              <a:t>Manuelles </a:t>
            </a:r>
            <a:r>
              <a:rPr lang="de-DE" dirty="0">
                <a:solidFill>
                  <a:schemeClr val="tx2"/>
                </a:solidFill>
              </a:rPr>
              <a:t>Abhaken</a:t>
            </a:r>
          </a:p>
          <a:p>
            <a:pPr fontAlgn="auto">
              <a:spcAft>
                <a:spcPts val="0"/>
              </a:spcAft>
              <a:buClrTx/>
              <a:buSzTx/>
              <a:buFontTx/>
            </a:pPr>
            <a:endParaRPr lang="de-DE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6804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10000">
        <p:cut/>
      </p:transition>
    </mc:Choice>
    <mc:Fallback>
      <p:transition advTm="10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59" name="Titel 1">
            <a:extLst>
              <a:ext uri="{FF2B5EF4-FFF2-40B4-BE49-F238E27FC236}">
                <a16:creationId xmlns:a16="http://schemas.microsoft.com/office/drawing/2014/main" xmlns="" id="{B4A60B71-C7CE-484B-BF58-94E1D9A91E9F}"/>
              </a:ext>
            </a:extLst>
          </p:cNvPr>
          <p:cNvSpPr txBox="1">
            <a:spLocks/>
          </p:cNvSpPr>
          <p:nvPr/>
        </p:nvSpPr>
        <p:spPr>
          <a:xfrm>
            <a:off x="919751" y="55846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buClrTx/>
              <a:buSzTx/>
              <a:buFontTx/>
            </a:pPr>
            <a:r>
              <a:rPr lang="de-DE" dirty="0">
                <a:solidFill>
                  <a:schemeClr val="tx2"/>
                </a:solidFill>
              </a:rPr>
              <a:t>Variante 2: Übertragung</a:t>
            </a:r>
            <a:br>
              <a:rPr lang="de-DE" dirty="0">
                <a:solidFill>
                  <a:schemeClr val="tx2"/>
                </a:solidFill>
              </a:rPr>
            </a:br>
            <a:r>
              <a:rPr lang="de-DE" dirty="0">
                <a:solidFill>
                  <a:schemeClr val="tx2"/>
                </a:solidFill>
              </a:rPr>
              <a:t>durch das Kassensystem</a:t>
            </a:r>
          </a:p>
        </p:txBody>
      </p:sp>
      <p:sp>
        <p:nvSpPr>
          <p:cNvPr id="60" name="Inhaltsplatzhalter 2">
            <a:extLst>
              <a:ext uri="{FF2B5EF4-FFF2-40B4-BE49-F238E27FC236}">
                <a16:creationId xmlns:a16="http://schemas.microsoft.com/office/drawing/2014/main" xmlns="" id="{32B0E138-D590-44B2-A703-243C1A584D9B}"/>
              </a:ext>
            </a:extLst>
          </p:cNvPr>
          <p:cNvSpPr txBox="1">
            <a:spLocks/>
          </p:cNvSpPr>
          <p:nvPr/>
        </p:nvSpPr>
        <p:spPr>
          <a:xfrm>
            <a:off x="919752" y="1884032"/>
            <a:ext cx="6882846" cy="34700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/>
              <a:t>User erstellt </a:t>
            </a:r>
            <a:r>
              <a:rPr lang="de-DE" sz="2400" dirty="0" smtClean="0"/>
              <a:t>Einkaufsliste </a:t>
            </a:r>
          </a:p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 smtClean="0"/>
              <a:t>Einscannen </a:t>
            </a:r>
            <a:r>
              <a:rPr lang="de-DE" sz="2400" dirty="0"/>
              <a:t>der Produkte via Barcode</a:t>
            </a:r>
          </a:p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/>
              <a:t>Checkout-Button lässt Barcode mit </a:t>
            </a:r>
            <a:r>
              <a:rPr lang="de-DE" sz="2400" dirty="0" smtClean="0"/>
              <a:t>Login-Daten</a:t>
            </a:r>
            <a:br>
              <a:rPr lang="de-DE" sz="2400" dirty="0" smtClean="0"/>
            </a:br>
            <a:r>
              <a:rPr lang="de-DE" sz="2400" dirty="0" smtClean="0"/>
              <a:t>des </a:t>
            </a:r>
            <a:r>
              <a:rPr lang="de-DE" sz="2400" dirty="0"/>
              <a:t>Kunden an der Kasse einscannen</a:t>
            </a:r>
          </a:p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/>
              <a:t>Die Kasse sendet Infos zu den gekauften Produkten mithilfe der bekannten Zugangsdaten an die App</a:t>
            </a:r>
          </a:p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/>
              <a:t>Produkte werden in der App als gekauft markiert</a:t>
            </a:r>
          </a:p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/>
              <a:t>Nutzer überprüft abgehakte Produkte</a:t>
            </a:r>
          </a:p>
        </p:txBody>
      </p:sp>
      <p:pic>
        <p:nvPicPr>
          <p:cNvPr id="64" name="Grafik 63">
            <a:extLst>
              <a:ext uri="{FF2B5EF4-FFF2-40B4-BE49-F238E27FC236}">
                <a16:creationId xmlns:a16="http://schemas.microsoft.com/office/drawing/2014/main" xmlns="" id="{EAF89D15-DD63-4B71-9F44-FEF4E2E0E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827" y="5021937"/>
            <a:ext cx="811846" cy="697450"/>
          </a:xfrm>
          <a:prstGeom prst="rect">
            <a:avLst/>
          </a:prstGeom>
        </p:spPr>
      </p:pic>
      <p:pic>
        <p:nvPicPr>
          <p:cNvPr id="65" name="Grafik 64">
            <a:extLst>
              <a:ext uri="{FF2B5EF4-FFF2-40B4-BE49-F238E27FC236}">
                <a16:creationId xmlns:a16="http://schemas.microsoft.com/office/drawing/2014/main" xmlns="" id="{09438BB2-CD20-4517-8C17-C86069C6D6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475" y="4599928"/>
            <a:ext cx="1260783" cy="1260783"/>
          </a:xfrm>
          <a:prstGeom prst="rect">
            <a:avLst/>
          </a:prstGeom>
        </p:spPr>
      </p:pic>
      <p:sp>
        <p:nvSpPr>
          <p:cNvPr id="66" name="Textfeld 65">
            <a:extLst>
              <a:ext uri="{FF2B5EF4-FFF2-40B4-BE49-F238E27FC236}">
                <a16:creationId xmlns:a16="http://schemas.microsoft.com/office/drawing/2014/main" xmlns="" id="{383F4360-A2CB-441E-AE5B-CBC899CD7153}"/>
              </a:ext>
            </a:extLst>
          </p:cNvPr>
          <p:cNvSpPr txBox="1"/>
          <p:nvPr/>
        </p:nvSpPr>
        <p:spPr>
          <a:xfrm>
            <a:off x="5685145" y="5342697"/>
            <a:ext cx="1253869" cy="323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Checkout</a:t>
            </a:r>
            <a:endParaRPr lang="de-DE" dirty="0"/>
          </a:p>
        </p:txBody>
      </p: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xmlns="" id="{BCDCAD81-1F23-4D65-9973-3F952DC710E9}"/>
              </a:ext>
            </a:extLst>
          </p:cNvPr>
          <p:cNvCxnSpPr>
            <a:cxnSpLocks/>
          </p:cNvCxnSpPr>
          <p:nvPr/>
        </p:nvCxnSpPr>
        <p:spPr>
          <a:xfrm>
            <a:off x="5535642" y="5740722"/>
            <a:ext cx="1517460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xmlns="" id="{EAEF3D13-CE32-4FFB-98EF-566F2C20620E}"/>
              </a:ext>
            </a:extLst>
          </p:cNvPr>
          <p:cNvCxnSpPr>
            <a:cxnSpLocks/>
          </p:cNvCxnSpPr>
          <p:nvPr/>
        </p:nvCxnSpPr>
        <p:spPr>
          <a:xfrm flipH="1">
            <a:off x="8618390" y="5373408"/>
            <a:ext cx="87658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9" name="Grafik 68">
            <a:extLst>
              <a:ext uri="{FF2B5EF4-FFF2-40B4-BE49-F238E27FC236}">
                <a16:creationId xmlns:a16="http://schemas.microsoft.com/office/drawing/2014/main" xmlns="" id="{AC9846A9-6F52-4E85-AA69-7669CF5029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5212" y="5666124"/>
            <a:ext cx="634558" cy="634558"/>
          </a:xfrm>
          <a:prstGeom prst="rect">
            <a:avLst/>
          </a:prstGeom>
        </p:spPr>
      </p:pic>
      <p:pic>
        <p:nvPicPr>
          <p:cNvPr id="70" name="Grafik 69">
            <a:extLst>
              <a:ext uri="{FF2B5EF4-FFF2-40B4-BE49-F238E27FC236}">
                <a16:creationId xmlns:a16="http://schemas.microsoft.com/office/drawing/2014/main" xmlns="" id="{91620C77-7633-4FC3-99D1-818971C033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181" y="4848996"/>
            <a:ext cx="701225" cy="701225"/>
          </a:xfrm>
          <a:prstGeom prst="rect">
            <a:avLst/>
          </a:prstGeom>
        </p:spPr>
      </p:pic>
      <p:pic>
        <p:nvPicPr>
          <p:cNvPr id="71" name="Grafik 70">
            <a:extLst>
              <a:ext uri="{FF2B5EF4-FFF2-40B4-BE49-F238E27FC236}">
                <a16:creationId xmlns:a16="http://schemas.microsoft.com/office/drawing/2014/main" xmlns="" id="{D209A39A-FA5C-4945-846A-AF7B91486E4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244" y="4400710"/>
            <a:ext cx="563276" cy="563276"/>
          </a:xfrm>
          <a:prstGeom prst="rect">
            <a:avLst/>
          </a:prstGeom>
        </p:spPr>
      </p:pic>
      <p:pic>
        <p:nvPicPr>
          <p:cNvPr id="72" name="Grafik 71">
            <a:extLst>
              <a:ext uri="{FF2B5EF4-FFF2-40B4-BE49-F238E27FC236}">
                <a16:creationId xmlns:a16="http://schemas.microsoft.com/office/drawing/2014/main" xmlns="" id="{3B88F2B9-42BE-4776-AD69-2FA65ACA62E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480" y="5818114"/>
            <a:ext cx="428599" cy="428599"/>
          </a:xfrm>
          <a:prstGeom prst="rect">
            <a:avLst/>
          </a:prstGeom>
        </p:spPr>
      </p:pic>
      <p:pic>
        <p:nvPicPr>
          <p:cNvPr id="73" name="Grafik 72">
            <a:extLst>
              <a:ext uri="{FF2B5EF4-FFF2-40B4-BE49-F238E27FC236}">
                <a16:creationId xmlns:a16="http://schemas.microsoft.com/office/drawing/2014/main" xmlns="" id="{2BB6F421-AFD0-456F-8DDE-6F61704CA20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614" y="5230320"/>
            <a:ext cx="857004" cy="857004"/>
          </a:xfrm>
          <a:prstGeom prst="rect">
            <a:avLst/>
          </a:prstGeom>
        </p:spPr>
      </p:pic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xmlns="" id="{681319D1-916A-4AAD-86C1-3E40F6028A55}"/>
              </a:ext>
            </a:extLst>
          </p:cNvPr>
          <p:cNvCxnSpPr>
            <a:cxnSpLocks/>
          </p:cNvCxnSpPr>
          <p:nvPr/>
        </p:nvCxnSpPr>
        <p:spPr>
          <a:xfrm flipV="1">
            <a:off x="7861761" y="2519245"/>
            <a:ext cx="0" cy="18838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5" name="Grafik 74">
            <a:extLst>
              <a:ext uri="{FF2B5EF4-FFF2-40B4-BE49-F238E27FC236}">
                <a16:creationId xmlns:a16="http://schemas.microsoft.com/office/drawing/2014/main" xmlns="" id="{88CD9B31-97E2-4B35-9287-168A3B5F810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988" y="1434725"/>
            <a:ext cx="939706" cy="939706"/>
          </a:xfrm>
          <a:prstGeom prst="rect">
            <a:avLst/>
          </a:prstGeom>
        </p:spPr>
      </p:pic>
      <p:cxnSp>
        <p:nvCxnSpPr>
          <p:cNvPr id="76" name="Gerade Verbindung mit Pfeil 75">
            <a:extLst>
              <a:ext uri="{FF2B5EF4-FFF2-40B4-BE49-F238E27FC236}">
                <a16:creationId xmlns:a16="http://schemas.microsoft.com/office/drawing/2014/main" xmlns="" id="{0722094E-22E3-4F6B-9276-7E95AF851E5D}"/>
              </a:ext>
            </a:extLst>
          </p:cNvPr>
          <p:cNvCxnSpPr>
            <a:cxnSpLocks/>
          </p:cNvCxnSpPr>
          <p:nvPr/>
        </p:nvCxnSpPr>
        <p:spPr>
          <a:xfrm flipH="1">
            <a:off x="5535642" y="5632476"/>
            <a:ext cx="151813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7" name="Textfeld 76">
            <a:extLst>
              <a:ext uri="{FF2B5EF4-FFF2-40B4-BE49-F238E27FC236}">
                <a16:creationId xmlns:a16="http://schemas.microsoft.com/office/drawing/2014/main" xmlns="" id="{D9D0AEE5-709D-4DAA-9F16-B9E1D542318B}"/>
              </a:ext>
            </a:extLst>
          </p:cNvPr>
          <p:cNvSpPr txBox="1"/>
          <p:nvPr/>
        </p:nvSpPr>
        <p:spPr>
          <a:xfrm>
            <a:off x="11565746" y="4548746"/>
            <a:ext cx="278475" cy="2861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1.</a:t>
            </a:r>
          </a:p>
        </p:txBody>
      </p:sp>
      <p:sp>
        <p:nvSpPr>
          <p:cNvPr id="78" name="Textfeld 77">
            <a:extLst>
              <a:ext uri="{FF2B5EF4-FFF2-40B4-BE49-F238E27FC236}">
                <a16:creationId xmlns:a16="http://schemas.microsoft.com/office/drawing/2014/main" xmlns="" id="{4B532080-31BF-4C35-89A0-6E9C5D4A810B}"/>
              </a:ext>
            </a:extLst>
          </p:cNvPr>
          <p:cNvSpPr txBox="1"/>
          <p:nvPr/>
        </p:nvSpPr>
        <p:spPr>
          <a:xfrm>
            <a:off x="6128925" y="5094280"/>
            <a:ext cx="280959" cy="2861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/>
              <a:t>3.</a:t>
            </a:r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xmlns="" id="{20BF6891-42BF-457B-9DE8-5DAC1116879C}"/>
              </a:ext>
            </a:extLst>
          </p:cNvPr>
          <p:cNvSpPr txBox="1"/>
          <p:nvPr/>
        </p:nvSpPr>
        <p:spPr>
          <a:xfrm>
            <a:off x="7507478" y="3270492"/>
            <a:ext cx="280959" cy="2861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4.</a:t>
            </a:r>
          </a:p>
        </p:txBody>
      </p:sp>
      <p:pic>
        <p:nvPicPr>
          <p:cNvPr id="80" name="Grafik 79">
            <a:extLst>
              <a:ext uri="{FF2B5EF4-FFF2-40B4-BE49-F238E27FC236}">
                <a16:creationId xmlns:a16="http://schemas.microsoft.com/office/drawing/2014/main" xmlns="" id="{FE778CB4-BFFF-40D3-A76F-97B83A6790C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986" y="1641174"/>
            <a:ext cx="367711" cy="367711"/>
          </a:xfrm>
          <a:prstGeom prst="rect">
            <a:avLst/>
          </a:prstGeom>
        </p:spPr>
      </p:pic>
      <p:pic>
        <p:nvPicPr>
          <p:cNvPr id="81" name="Grafik 80">
            <a:extLst>
              <a:ext uri="{FF2B5EF4-FFF2-40B4-BE49-F238E27FC236}">
                <a16:creationId xmlns:a16="http://schemas.microsoft.com/office/drawing/2014/main" xmlns="" id="{557350EC-4912-42CE-857D-FDA38861FA4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058" y="2709065"/>
            <a:ext cx="326689" cy="326689"/>
          </a:xfrm>
          <a:prstGeom prst="rect">
            <a:avLst/>
          </a:prstGeom>
        </p:spPr>
      </p:pic>
      <p:pic>
        <p:nvPicPr>
          <p:cNvPr id="82" name="Grafik 81">
            <a:extLst>
              <a:ext uri="{FF2B5EF4-FFF2-40B4-BE49-F238E27FC236}">
                <a16:creationId xmlns:a16="http://schemas.microsoft.com/office/drawing/2014/main" xmlns="" id="{0B1E5C16-6FF8-4274-B240-16AA165EC85F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134" y="3075721"/>
            <a:ext cx="313821" cy="313821"/>
          </a:xfrm>
          <a:prstGeom prst="rect">
            <a:avLst/>
          </a:prstGeom>
        </p:spPr>
      </p:pic>
      <p:pic>
        <p:nvPicPr>
          <p:cNvPr id="83" name="Grafik 82">
            <a:extLst>
              <a:ext uri="{FF2B5EF4-FFF2-40B4-BE49-F238E27FC236}">
                <a16:creationId xmlns:a16="http://schemas.microsoft.com/office/drawing/2014/main" xmlns="" id="{06D84C8A-7E3D-4998-A25D-B45A0203FD8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233" y="3426650"/>
            <a:ext cx="378723" cy="378723"/>
          </a:xfrm>
          <a:prstGeom prst="rect">
            <a:avLst/>
          </a:prstGeom>
        </p:spPr>
      </p:pic>
      <p:pic>
        <p:nvPicPr>
          <p:cNvPr id="84" name="Grafik 83">
            <a:extLst>
              <a:ext uri="{FF2B5EF4-FFF2-40B4-BE49-F238E27FC236}">
                <a16:creationId xmlns:a16="http://schemas.microsoft.com/office/drawing/2014/main" xmlns="" id="{6A495FCF-0A45-4407-8847-7A8FC15765BD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957" y="3844676"/>
            <a:ext cx="286176" cy="286176"/>
          </a:xfrm>
          <a:prstGeom prst="rect">
            <a:avLst/>
          </a:prstGeom>
        </p:spPr>
      </p:pic>
      <p:pic>
        <p:nvPicPr>
          <p:cNvPr id="85" name="Grafik 84">
            <a:extLst>
              <a:ext uri="{FF2B5EF4-FFF2-40B4-BE49-F238E27FC236}">
                <a16:creationId xmlns:a16="http://schemas.microsoft.com/office/drawing/2014/main" xmlns="" id="{48DEA850-2A08-40B7-8A71-4CCD671BEE41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9133" y="2742392"/>
            <a:ext cx="274510" cy="260035"/>
          </a:xfrm>
          <a:prstGeom prst="rect">
            <a:avLst/>
          </a:prstGeom>
        </p:spPr>
      </p:pic>
      <p:pic>
        <p:nvPicPr>
          <p:cNvPr id="86" name="Grafik 85">
            <a:extLst>
              <a:ext uri="{FF2B5EF4-FFF2-40B4-BE49-F238E27FC236}">
                <a16:creationId xmlns:a16="http://schemas.microsoft.com/office/drawing/2014/main" xmlns="" id="{DD02BE56-8302-4036-A296-DA84A85679BA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9747" y="3812597"/>
            <a:ext cx="274510" cy="260035"/>
          </a:xfrm>
          <a:prstGeom prst="rect">
            <a:avLst/>
          </a:prstGeom>
        </p:spPr>
      </p:pic>
      <p:pic>
        <p:nvPicPr>
          <p:cNvPr id="87" name="Grafik 86">
            <a:extLst>
              <a:ext uri="{FF2B5EF4-FFF2-40B4-BE49-F238E27FC236}">
                <a16:creationId xmlns:a16="http://schemas.microsoft.com/office/drawing/2014/main" xmlns="" id="{1B840144-C889-405C-BFB2-8068DE519812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555" y="3426650"/>
            <a:ext cx="274510" cy="260035"/>
          </a:xfrm>
          <a:prstGeom prst="rect">
            <a:avLst/>
          </a:prstGeom>
        </p:spPr>
      </p:pic>
      <p:pic>
        <p:nvPicPr>
          <p:cNvPr id="88" name="Grafik 87">
            <a:extLst>
              <a:ext uri="{FF2B5EF4-FFF2-40B4-BE49-F238E27FC236}">
                <a16:creationId xmlns:a16="http://schemas.microsoft.com/office/drawing/2014/main" xmlns="" id="{360862C5-50DC-4F98-9D8A-5E9643EA4152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9132" y="3077470"/>
            <a:ext cx="274510" cy="260035"/>
          </a:xfrm>
          <a:prstGeom prst="rect">
            <a:avLst/>
          </a:prstGeom>
        </p:spPr>
      </p:pic>
      <p:sp>
        <p:nvSpPr>
          <p:cNvPr id="89" name="Textfeld 88">
            <a:extLst>
              <a:ext uri="{FF2B5EF4-FFF2-40B4-BE49-F238E27FC236}">
                <a16:creationId xmlns:a16="http://schemas.microsoft.com/office/drawing/2014/main" xmlns="" id="{587C9F95-30D7-4E51-96E8-5ECF8987FF88}"/>
              </a:ext>
            </a:extLst>
          </p:cNvPr>
          <p:cNvSpPr txBox="1"/>
          <p:nvPr/>
        </p:nvSpPr>
        <p:spPr>
          <a:xfrm>
            <a:off x="7238764" y="1484325"/>
            <a:ext cx="280959" cy="2861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/>
              <a:t>5.</a:t>
            </a:r>
          </a:p>
        </p:txBody>
      </p:sp>
      <p:pic>
        <p:nvPicPr>
          <p:cNvPr id="90" name="Grafik 89">
            <a:extLst>
              <a:ext uri="{FF2B5EF4-FFF2-40B4-BE49-F238E27FC236}">
                <a16:creationId xmlns:a16="http://schemas.microsoft.com/office/drawing/2014/main" xmlns="" id="{50F43216-15A7-4352-A098-96F656B8EE8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512" y="5773307"/>
            <a:ext cx="529301" cy="454718"/>
          </a:xfrm>
          <a:prstGeom prst="rect">
            <a:avLst/>
          </a:prstGeom>
        </p:spPr>
      </p:pic>
      <p:pic>
        <p:nvPicPr>
          <p:cNvPr id="91" name="Grafik 90">
            <a:extLst>
              <a:ext uri="{FF2B5EF4-FFF2-40B4-BE49-F238E27FC236}">
                <a16:creationId xmlns:a16="http://schemas.microsoft.com/office/drawing/2014/main" xmlns="" id="{73DFC4B8-0937-4F86-B3CE-744044CFD77D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788" y="5462327"/>
            <a:ext cx="422035" cy="362567"/>
          </a:xfrm>
          <a:prstGeom prst="rect">
            <a:avLst/>
          </a:prstGeom>
        </p:spPr>
      </p:pic>
      <p:cxnSp>
        <p:nvCxnSpPr>
          <p:cNvPr id="92" name="Gerade Verbindung mit Pfeil 91">
            <a:extLst>
              <a:ext uri="{FF2B5EF4-FFF2-40B4-BE49-F238E27FC236}">
                <a16:creationId xmlns:a16="http://schemas.microsoft.com/office/drawing/2014/main" xmlns="" id="{D0322CE1-1D7C-471B-ABC9-24B0A4B872E4}"/>
              </a:ext>
            </a:extLst>
          </p:cNvPr>
          <p:cNvCxnSpPr>
            <a:cxnSpLocks/>
            <a:stCxn id="75" idx="3"/>
            <a:endCxn id="93" idx="1"/>
          </p:cNvCxnSpPr>
          <p:nvPr/>
        </p:nvCxnSpPr>
        <p:spPr>
          <a:xfrm>
            <a:off x="8326694" y="1904578"/>
            <a:ext cx="1227902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3" name="Grafik 92">
            <a:extLst>
              <a:ext uri="{FF2B5EF4-FFF2-40B4-BE49-F238E27FC236}">
                <a16:creationId xmlns:a16="http://schemas.microsoft.com/office/drawing/2014/main" xmlns="" id="{F5678FD0-7E74-4FF3-AA23-15EF208C5D81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596" y="1627413"/>
            <a:ext cx="554330" cy="554330"/>
          </a:xfrm>
          <a:prstGeom prst="rect">
            <a:avLst/>
          </a:prstGeom>
        </p:spPr>
      </p:pic>
      <p:sp>
        <p:nvSpPr>
          <p:cNvPr id="94" name="Textfeld 93">
            <a:extLst>
              <a:ext uri="{FF2B5EF4-FFF2-40B4-BE49-F238E27FC236}">
                <a16:creationId xmlns:a16="http://schemas.microsoft.com/office/drawing/2014/main" xmlns="" id="{2454A763-969D-485B-91C5-643B8362F5FB}"/>
              </a:ext>
            </a:extLst>
          </p:cNvPr>
          <p:cNvSpPr txBox="1"/>
          <p:nvPr/>
        </p:nvSpPr>
        <p:spPr>
          <a:xfrm>
            <a:off x="9372750" y="1452836"/>
            <a:ext cx="547674" cy="286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6.</a:t>
            </a:r>
          </a:p>
        </p:txBody>
      </p:sp>
      <p:pic>
        <p:nvPicPr>
          <p:cNvPr id="95" name="Grafik 94">
            <a:extLst>
              <a:ext uri="{FF2B5EF4-FFF2-40B4-BE49-F238E27FC236}">
                <a16:creationId xmlns:a16="http://schemas.microsoft.com/office/drawing/2014/main" xmlns="" id="{F8AD78E2-BDB8-436E-B94A-BEB81C0D73B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237" y="1522334"/>
            <a:ext cx="845599" cy="845599"/>
          </a:xfrm>
          <a:prstGeom prst="rect">
            <a:avLst/>
          </a:prstGeom>
        </p:spPr>
      </p:pic>
      <p:pic>
        <p:nvPicPr>
          <p:cNvPr id="96" name="Grafik 95">
            <a:extLst>
              <a:ext uri="{FF2B5EF4-FFF2-40B4-BE49-F238E27FC236}">
                <a16:creationId xmlns:a16="http://schemas.microsoft.com/office/drawing/2014/main" xmlns="" id="{DE68B7BF-D155-4213-B413-EADB3AE7EAB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8177" y="4850331"/>
            <a:ext cx="939706" cy="939706"/>
          </a:xfrm>
          <a:prstGeom prst="rect">
            <a:avLst/>
          </a:prstGeom>
        </p:spPr>
      </p:pic>
      <p:sp>
        <p:nvSpPr>
          <p:cNvPr id="97" name="Textfeld 96">
            <a:extLst>
              <a:ext uri="{FF2B5EF4-FFF2-40B4-BE49-F238E27FC236}">
                <a16:creationId xmlns:a16="http://schemas.microsoft.com/office/drawing/2014/main" xmlns="" id="{D1D3CAFE-F16F-484F-8519-4B6171D8C195}"/>
              </a:ext>
            </a:extLst>
          </p:cNvPr>
          <p:cNvSpPr txBox="1"/>
          <p:nvPr/>
        </p:nvSpPr>
        <p:spPr>
          <a:xfrm>
            <a:off x="8882773" y="5056521"/>
            <a:ext cx="280959" cy="2861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2.</a:t>
            </a:r>
          </a:p>
        </p:txBody>
      </p:sp>
      <p:cxnSp>
        <p:nvCxnSpPr>
          <p:cNvPr id="98" name="Gerade Verbindung mit Pfeil 97">
            <a:extLst>
              <a:ext uri="{FF2B5EF4-FFF2-40B4-BE49-F238E27FC236}">
                <a16:creationId xmlns:a16="http://schemas.microsoft.com/office/drawing/2014/main" xmlns="" id="{A5768006-0C65-4181-97AE-472580915DEC}"/>
              </a:ext>
            </a:extLst>
          </p:cNvPr>
          <p:cNvCxnSpPr>
            <a:cxnSpLocks/>
          </p:cNvCxnSpPr>
          <p:nvPr/>
        </p:nvCxnSpPr>
        <p:spPr>
          <a:xfrm flipH="1" flipV="1">
            <a:off x="10909158" y="5370661"/>
            <a:ext cx="477059" cy="97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9" name="Grafik 98">
            <a:extLst>
              <a:ext uri="{FF2B5EF4-FFF2-40B4-BE49-F238E27FC236}">
                <a16:creationId xmlns:a16="http://schemas.microsoft.com/office/drawing/2014/main" xmlns="" id="{95AF7A7F-64A9-415E-8A7C-81B1351841D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5746" y="5127250"/>
            <a:ext cx="370459" cy="370459"/>
          </a:xfrm>
          <a:prstGeom prst="rect">
            <a:avLst/>
          </a:prstGeom>
        </p:spPr>
      </p:pic>
      <p:pic>
        <p:nvPicPr>
          <p:cNvPr id="100" name="Grafik 99">
            <a:extLst>
              <a:ext uri="{FF2B5EF4-FFF2-40B4-BE49-F238E27FC236}">
                <a16:creationId xmlns:a16="http://schemas.microsoft.com/office/drawing/2014/main" xmlns="" id="{6BBD0C38-CC91-410F-AD01-857E980417D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710" y="1729228"/>
            <a:ext cx="319967" cy="319967"/>
          </a:xfrm>
          <a:prstGeom prst="rect">
            <a:avLst/>
          </a:prstGeom>
        </p:spPr>
      </p:pic>
      <p:pic>
        <p:nvPicPr>
          <p:cNvPr id="101" name="Grafik 100">
            <a:extLst>
              <a:ext uri="{FF2B5EF4-FFF2-40B4-BE49-F238E27FC236}">
                <a16:creationId xmlns:a16="http://schemas.microsoft.com/office/drawing/2014/main" xmlns="" id="{AFCCD9B3-71ED-487B-BB77-E08077848132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749" y="1782364"/>
            <a:ext cx="478262" cy="453044"/>
          </a:xfrm>
          <a:prstGeom prst="rect">
            <a:avLst/>
          </a:prstGeom>
        </p:spPr>
      </p:pic>
      <p:pic>
        <p:nvPicPr>
          <p:cNvPr id="102" name="Grafik 101">
            <a:extLst>
              <a:ext uri="{FF2B5EF4-FFF2-40B4-BE49-F238E27FC236}">
                <a16:creationId xmlns:a16="http://schemas.microsoft.com/office/drawing/2014/main" xmlns="" id="{ABF21F62-C6D6-432F-B4AB-B7316999EB7F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0512" y="1828724"/>
            <a:ext cx="369349" cy="34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726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15000">
        <p:cut/>
      </p:transition>
    </mc:Choice>
    <mc:Fallback>
      <p:transition advTm="15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75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75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75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75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75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75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750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5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50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50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5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50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00"/>
                            </p:stCondLst>
                            <p:childTnLst>
                              <p:par>
                                <p:cTn id="8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500"/>
                            </p:stCondLst>
                            <p:childTnLst>
                              <p:par>
                                <p:cTn id="9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500"/>
                            </p:stCondLst>
                            <p:childTnLst>
                              <p:par>
                                <p:cTn id="9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9500"/>
                            </p:stCondLst>
                            <p:childTnLst>
                              <p:par>
                                <p:cTn id="9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500"/>
                            </p:stCondLst>
                            <p:childTnLst>
                              <p:par>
                                <p:cTn id="10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500"/>
                            </p:stCondLst>
                            <p:childTnLst>
                              <p:par>
                                <p:cTn id="104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78" grpId="0"/>
      <p:bldP spid="79" grpId="0"/>
      <p:bldP spid="89" grpId="0"/>
      <p:bldP spid="94" grpId="0"/>
      <p:bldP spid="9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el 1">
            <a:extLst>
              <a:ext uri="{FF2B5EF4-FFF2-40B4-BE49-F238E27FC236}">
                <a16:creationId xmlns:a16="http://schemas.microsoft.com/office/drawing/2014/main" xmlns="" id="{B4A60B71-C7CE-484B-BF58-94E1D9A91E9F}"/>
              </a:ext>
            </a:extLst>
          </p:cNvPr>
          <p:cNvSpPr txBox="1">
            <a:spLocks/>
          </p:cNvSpPr>
          <p:nvPr/>
        </p:nvSpPr>
        <p:spPr>
          <a:xfrm>
            <a:off x="919750" y="230480"/>
            <a:ext cx="90193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buClrTx/>
              <a:buSzTx/>
              <a:buFontTx/>
            </a:pPr>
            <a:r>
              <a:rPr lang="de-DE" dirty="0">
                <a:solidFill>
                  <a:schemeClr val="tx2"/>
                </a:solidFill>
              </a:rPr>
              <a:t>Variante 3: Einscannen von QR-Codes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60" name="Inhaltsplatzhalter 2">
            <a:extLst>
              <a:ext uri="{FF2B5EF4-FFF2-40B4-BE49-F238E27FC236}">
                <a16:creationId xmlns:a16="http://schemas.microsoft.com/office/drawing/2014/main" xmlns="" id="{32B0E138-D590-44B2-A703-243C1A584D9B}"/>
              </a:ext>
            </a:extLst>
          </p:cNvPr>
          <p:cNvSpPr txBox="1">
            <a:spLocks/>
          </p:cNvSpPr>
          <p:nvPr/>
        </p:nvSpPr>
        <p:spPr>
          <a:xfrm>
            <a:off x="3839692" y="1213157"/>
            <a:ext cx="8425195" cy="38825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/>
              <a:t>User erstellt </a:t>
            </a:r>
            <a:r>
              <a:rPr lang="de-DE" sz="2400" dirty="0" smtClean="0"/>
              <a:t>Einkaufsliste </a:t>
            </a:r>
          </a:p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 smtClean="0"/>
              <a:t>Ausgesuchte </a:t>
            </a:r>
            <a:r>
              <a:rPr lang="de-DE" sz="2400" dirty="0"/>
              <a:t>Produkte werden eingescannt</a:t>
            </a:r>
          </a:p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/>
              <a:t>Ein von der Kasse unabhängiger Scanner erfasst die Produkte</a:t>
            </a:r>
          </a:p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/>
              <a:t>Ein </a:t>
            </a:r>
            <a:r>
              <a:rPr lang="de-DE" sz="2400" dirty="0" smtClean="0"/>
              <a:t>QR-Code </a:t>
            </a:r>
            <a:r>
              <a:rPr lang="de-DE" sz="2400" dirty="0"/>
              <a:t>mit Infos zu den gekauften Produkten </a:t>
            </a:r>
            <a:r>
              <a:rPr lang="de-DE" sz="2400" dirty="0" smtClean="0"/>
              <a:t>wird</a:t>
            </a:r>
            <a:br>
              <a:rPr lang="de-DE" sz="2400" dirty="0" smtClean="0"/>
            </a:br>
            <a:r>
              <a:rPr lang="de-DE" sz="2400" dirty="0" smtClean="0"/>
              <a:t>erstellt und auf einem Bildschirm angezeigt</a:t>
            </a:r>
            <a:endParaRPr lang="de-DE" sz="2400" dirty="0"/>
          </a:p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/>
              <a:t>Der erstellte QR-Code wird vom User in </a:t>
            </a:r>
            <a:r>
              <a:rPr lang="de-DE" sz="2400" dirty="0" smtClean="0"/>
              <a:t>der</a:t>
            </a:r>
            <a:br>
              <a:rPr lang="de-DE" sz="2400" dirty="0" smtClean="0"/>
            </a:br>
            <a:r>
              <a:rPr lang="de-DE" sz="2400" dirty="0" smtClean="0"/>
              <a:t>Einkaufslisten-App </a:t>
            </a:r>
            <a:r>
              <a:rPr lang="de-DE" sz="2400" dirty="0"/>
              <a:t>eingescannt</a:t>
            </a:r>
          </a:p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/>
              <a:t>Die Produkte werden automatisch </a:t>
            </a:r>
            <a:r>
              <a:rPr lang="de-DE" sz="2400" dirty="0" smtClean="0"/>
              <a:t>in </a:t>
            </a:r>
            <a:r>
              <a:rPr lang="de-DE" sz="2400" dirty="0"/>
              <a:t>der App abgehakt</a:t>
            </a:r>
          </a:p>
          <a:p>
            <a:pPr marL="342900" indent="-342900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</a:pPr>
            <a:r>
              <a:rPr lang="de-DE" sz="2400" dirty="0"/>
              <a:t>Der User kann die abgehakten Produkte </a:t>
            </a:r>
            <a:r>
              <a:rPr lang="de-DE" sz="2400" dirty="0" smtClean="0"/>
              <a:t>bei Bedarf </a:t>
            </a:r>
            <a:r>
              <a:rPr lang="de-DE" sz="2400" dirty="0"/>
              <a:t>korrigieren</a:t>
            </a:r>
          </a:p>
        </p:txBody>
      </p:sp>
      <p:pic>
        <p:nvPicPr>
          <p:cNvPr id="47" name="Grafik 46">
            <a:extLst>
              <a:ext uri="{FF2B5EF4-FFF2-40B4-BE49-F238E27FC236}">
                <a16:creationId xmlns:a16="http://schemas.microsoft.com/office/drawing/2014/main" xmlns="" id="{74293774-A9BD-402D-BFC1-237FC5B4E9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328" y="3473858"/>
            <a:ext cx="738537" cy="634471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xmlns="" id="{D24E7E92-EE93-447D-BE7F-603701C443B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879" y="4126379"/>
            <a:ext cx="470421" cy="470421"/>
          </a:xfrm>
          <a:prstGeom prst="rect">
            <a:avLst/>
          </a:prstGeom>
        </p:spPr>
      </p:pic>
      <p:pic>
        <p:nvPicPr>
          <p:cNvPr id="49" name="Grafik 48">
            <a:extLst>
              <a:ext uri="{FF2B5EF4-FFF2-40B4-BE49-F238E27FC236}">
                <a16:creationId xmlns:a16="http://schemas.microsoft.com/office/drawing/2014/main" xmlns="" id="{18D6B07D-C573-4540-ACC8-6605085FDC0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029" y="4104453"/>
            <a:ext cx="518550" cy="518550"/>
          </a:xfrm>
          <a:prstGeom prst="rect">
            <a:avLst/>
          </a:prstGeom>
        </p:spPr>
      </p:pic>
      <p:pic>
        <p:nvPicPr>
          <p:cNvPr id="50" name="Grafik 49">
            <a:extLst>
              <a:ext uri="{FF2B5EF4-FFF2-40B4-BE49-F238E27FC236}">
                <a16:creationId xmlns:a16="http://schemas.microsoft.com/office/drawing/2014/main" xmlns="" id="{DFBE8164-0BD2-4FDB-B440-9857E3FF99D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764" y="4220848"/>
            <a:ext cx="357283" cy="357283"/>
          </a:xfrm>
          <a:prstGeom prst="rect">
            <a:avLst/>
          </a:prstGeom>
        </p:spPr>
      </p:pic>
      <p:pic>
        <p:nvPicPr>
          <p:cNvPr id="51" name="Grafik 50">
            <a:extLst>
              <a:ext uri="{FF2B5EF4-FFF2-40B4-BE49-F238E27FC236}">
                <a16:creationId xmlns:a16="http://schemas.microsoft.com/office/drawing/2014/main" xmlns="" id="{F32B97BF-8AFD-4ACD-9976-1EEEFD7163E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966" y="4247348"/>
            <a:ext cx="301300" cy="301300"/>
          </a:xfrm>
          <a:prstGeom prst="rect">
            <a:avLst/>
          </a:prstGeom>
        </p:spPr>
      </p:pic>
      <p:pic>
        <p:nvPicPr>
          <p:cNvPr id="52" name="Grafik 51">
            <a:extLst>
              <a:ext uri="{FF2B5EF4-FFF2-40B4-BE49-F238E27FC236}">
                <a16:creationId xmlns:a16="http://schemas.microsoft.com/office/drawing/2014/main" xmlns="" id="{E15779E2-1658-4BEA-89DE-0EA0192188E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1" y="3550706"/>
            <a:ext cx="854852" cy="854852"/>
          </a:xfrm>
          <a:prstGeom prst="rect">
            <a:avLst/>
          </a:prstGeom>
        </p:spPr>
      </p:pic>
      <p:pic>
        <p:nvPicPr>
          <p:cNvPr id="53" name="Grafik 52">
            <a:extLst>
              <a:ext uri="{FF2B5EF4-FFF2-40B4-BE49-F238E27FC236}">
                <a16:creationId xmlns:a16="http://schemas.microsoft.com/office/drawing/2014/main" xmlns="" id="{D120278F-9015-4B43-8752-20E1FC20FB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53" y="3781432"/>
            <a:ext cx="337007" cy="337007"/>
          </a:xfrm>
          <a:prstGeom prst="rect">
            <a:avLst/>
          </a:prstGeom>
        </p:spPr>
      </p:pic>
      <p:pic>
        <p:nvPicPr>
          <p:cNvPr id="54" name="Grafik 53">
            <a:extLst>
              <a:ext uri="{FF2B5EF4-FFF2-40B4-BE49-F238E27FC236}">
                <a16:creationId xmlns:a16="http://schemas.microsoft.com/office/drawing/2014/main" xmlns="" id="{8173317A-8CFB-4211-917D-E89B61231B4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758" y="1778264"/>
            <a:ext cx="738537" cy="738537"/>
          </a:xfrm>
          <a:prstGeom prst="rect">
            <a:avLst/>
          </a:prstGeom>
        </p:spPr>
      </p:pic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xmlns="" id="{C14CF257-A83F-4F54-8117-1190225EC4A0}"/>
              </a:ext>
            </a:extLst>
          </p:cNvPr>
          <p:cNvCxnSpPr>
            <a:cxnSpLocks/>
          </p:cNvCxnSpPr>
          <p:nvPr/>
        </p:nvCxnSpPr>
        <p:spPr>
          <a:xfrm>
            <a:off x="913867" y="3952699"/>
            <a:ext cx="544686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6" name="Grafik 55">
            <a:extLst>
              <a:ext uri="{FF2B5EF4-FFF2-40B4-BE49-F238E27FC236}">
                <a16:creationId xmlns:a16="http://schemas.microsoft.com/office/drawing/2014/main" xmlns="" id="{0713912C-8771-42E3-B6B5-C326EB4819F6}"/>
              </a:ext>
            </a:extLst>
          </p:cNvPr>
          <p:cNvPicPr>
            <a:picLocks noChangeAspect="1"/>
          </p:cNvPicPr>
          <p:nvPr/>
        </p:nvPicPr>
        <p:blipFill>
          <a:blip r:embed="rId11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328" y="5389570"/>
            <a:ext cx="686102" cy="686102"/>
          </a:xfrm>
          <a:prstGeom prst="rect">
            <a:avLst/>
          </a:prstGeom>
        </p:spPr>
      </p:pic>
      <p:pic>
        <p:nvPicPr>
          <p:cNvPr id="57" name="Grafik 56">
            <a:extLst>
              <a:ext uri="{FF2B5EF4-FFF2-40B4-BE49-F238E27FC236}">
                <a16:creationId xmlns:a16="http://schemas.microsoft.com/office/drawing/2014/main" xmlns="" id="{2EEFD35B-1CA3-447B-BEE8-C7124582951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785" y="5498838"/>
            <a:ext cx="467566" cy="467566"/>
          </a:xfrm>
          <a:prstGeom prst="rect">
            <a:avLst/>
          </a:prstGeom>
        </p:spPr>
      </p:pic>
      <p:pic>
        <p:nvPicPr>
          <p:cNvPr id="58" name="Grafik 57">
            <a:extLst>
              <a:ext uri="{FF2B5EF4-FFF2-40B4-BE49-F238E27FC236}">
                <a16:creationId xmlns:a16="http://schemas.microsoft.com/office/drawing/2014/main" xmlns="" id="{36C97E73-2514-4553-AEC1-79F2797BD85A}"/>
              </a:ext>
            </a:extLst>
          </p:cNvPr>
          <p:cNvPicPr>
            <a:picLocks noChangeAspect="1"/>
          </p:cNvPicPr>
          <p:nvPr/>
        </p:nvPicPr>
        <p:blipFill>
          <a:blip r:embed="rId1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216" y="1881115"/>
            <a:ext cx="596705" cy="767439"/>
          </a:xfrm>
          <a:prstGeom prst="rect">
            <a:avLst/>
          </a:prstGeom>
        </p:spPr>
      </p:pic>
      <p:pic>
        <p:nvPicPr>
          <p:cNvPr id="61" name="Grafik 60">
            <a:extLst>
              <a:ext uri="{FF2B5EF4-FFF2-40B4-BE49-F238E27FC236}">
                <a16:creationId xmlns:a16="http://schemas.microsoft.com/office/drawing/2014/main" xmlns="" id="{99525474-E5F0-4AC1-BDE0-0952ED390BA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200" y="5277852"/>
            <a:ext cx="854852" cy="854852"/>
          </a:xfrm>
          <a:prstGeom prst="rect">
            <a:avLst/>
          </a:prstGeom>
        </p:spPr>
      </p:pic>
      <p:pic>
        <p:nvPicPr>
          <p:cNvPr id="62" name="Grafik 61">
            <a:extLst>
              <a:ext uri="{FF2B5EF4-FFF2-40B4-BE49-F238E27FC236}">
                <a16:creationId xmlns:a16="http://schemas.microsoft.com/office/drawing/2014/main" xmlns="" id="{C34E2983-8FCD-44CD-A24D-E644DDD81AA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885" y="5539266"/>
            <a:ext cx="281481" cy="281481"/>
          </a:xfrm>
          <a:prstGeom prst="rect">
            <a:avLst/>
          </a:prstGeom>
        </p:spPr>
      </p:pic>
      <p:pic>
        <p:nvPicPr>
          <p:cNvPr id="103" name="Grafik 102">
            <a:extLst>
              <a:ext uri="{FF2B5EF4-FFF2-40B4-BE49-F238E27FC236}">
                <a16:creationId xmlns:a16="http://schemas.microsoft.com/office/drawing/2014/main" xmlns="" id="{F5740A19-8539-44CF-9F40-6661D76DA74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411" y="5277852"/>
            <a:ext cx="854852" cy="854852"/>
          </a:xfrm>
          <a:prstGeom prst="rect">
            <a:avLst/>
          </a:prstGeom>
        </p:spPr>
      </p:pic>
      <p:pic>
        <p:nvPicPr>
          <p:cNvPr id="104" name="Grafik 103">
            <a:extLst>
              <a:ext uri="{FF2B5EF4-FFF2-40B4-BE49-F238E27FC236}">
                <a16:creationId xmlns:a16="http://schemas.microsoft.com/office/drawing/2014/main" xmlns="" id="{61B5ED7F-D71A-424E-9273-25003C483142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583" y="5465660"/>
            <a:ext cx="334507" cy="334507"/>
          </a:xfrm>
          <a:prstGeom prst="rect">
            <a:avLst/>
          </a:prstGeom>
        </p:spPr>
      </p:pic>
      <p:pic>
        <p:nvPicPr>
          <p:cNvPr id="105" name="Grafik 104">
            <a:extLst>
              <a:ext uri="{FF2B5EF4-FFF2-40B4-BE49-F238E27FC236}">
                <a16:creationId xmlns:a16="http://schemas.microsoft.com/office/drawing/2014/main" xmlns="" id="{F1098C9F-A7E0-44AC-B681-DF30B4213FC4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915" y="5636273"/>
            <a:ext cx="335997" cy="318280"/>
          </a:xfrm>
          <a:prstGeom prst="rect">
            <a:avLst/>
          </a:prstGeom>
        </p:spPr>
      </p:pic>
      <p:pic>
        <p:nvPicPr>
          <p:cNvPr id="106" name="Grafik 105">
            <a:extLst>
              <a:ext uri="{FF2B5EF4-FFF2-40B4-BE49-F238E27FC236}">
                <a16:creationId xmlns:a16="http://schemas.microsoft.com/office/drawing/2014/main" xmlns="" id="{8D293E44-81BF-4E9D-A056-0CCF156C89B1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86" y="5399521"/>
            <a:ext cx="586252" cy="586252"/>
          </a:xfrm>
          <a:prstGeom prst="rect">
            <a:avLst/>
          </a:prstGeom>
        </p:spPr>
      </p:pic>
      <p:pic>
        <p:nvPicPr>
          <p:cNvPr id="107" name="Grafik 106">
            <a:extLst>
              <a:ext uri="{FF2B5EF4-FFF2-40B4-BE49-F238E27FC236}">
                <a16:creationId xmlns:a16="http://schemas.microsoft.com/office/drawing/2014/main" xmlns="" id="{F7986089-1192-4B57-ACF5-EC68327BD24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832" y="5413387"/>
            <a:ext cx="677788" cy="677788"/>
          </a:xfrm>
          <a:prstGeom prst="rect">
            <a:avLst/>
          </a:prstGeom>
        </p:spPr>
      </p:pic>
      <p:pic>
        <p:nvPicPr>
          <p:cNvPr id="108" name="Grafik 107">
            <a:extLst>
              <a:ext uri="{FF2B5EF4-FFF2-40B4-BE49-F238E27FC236}">
                <a16:creationId xmlns:a16="http://schemas.microsoft.com/office/drawing/2014/main" xmlns="" id="{6C98C518-0515-4555-9E00-C151456794C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944" y="5573868"/>
            <a:ext cx="305812" cy="305812"/>
          </a:xfrm>
          <a:prstGeom prst="rect">
            <a:avLst/>
          </a:prstGeom>
        </p:spPr>
      </p:pic>
      <p:pic>
        <p:nvPicPr>
          <p:cNvPr id="109" name="Grafik 108">
            <a:extLst>
              <a:ext uri="{FF2B5EF4-FFF2-40B4-BE49-F238E27FC236}">
                <a16:creationId xmlns:a16="http://schemas.microsoft.com/office/drawing/2014/main" xmlns="" id="{EA04B495-7B8D-40F2-AC8A-410D37D0EB13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123" y="5664977"/>
            <a:ext cx="372745" cy="353090"/>
          </a:xfrm>
          <a:prstGeom prst="rect">
            <a:avLst/>
          </a:prstGeom>
        </p:spPr>
      </p:pic>
      <p:cxnSp>
        <p:nvCxnSpPr>
          <p:cNvPr id="110" name="Gerade Verbindung mit Pfeil 109">
            <a:extLst>
              <a:ext uri="{FF2B5EF4-FFF2-40B4-BE49-F238E27FC236}">
                <a16:creationId xmlns:a16="http://schemas.microsoft.com/office/drawing/2014/main" xmlns="" id="{495B84FF-6901-43D7-84AB-89002769079D}"/>
              </a:ext>
            </a:extLst>
          </p:cNvPr>
          <p:cNvCxnSpPr>
            <a:cxnSpLocks/>
          </p:cNvCxnSpPr>
          <p:nvPr/>
        </p:nvCxnSpPr>
        <p:spPr>
          <a:xfrm>
            <a:off x="2646355" y="2167560"/>
            <a:ext cx="544686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1" name="Gerade Verbindung mit Pfeil 110">
            <a:extLst>
              <a:ext uri="{FF2B5EF4-FFF2-40B4-BE49-F238E27FC236}">
                <a16:creationId xmlns:a16="http://schemas.microsoft.com/office/drawing/2014/main" xmlns="" id="{5FAEE70C-093F-41B4-AA51-1B7B323D71E2}"/>
              </a:ext>
            </a:extLst>
          </p:cNvPr>
          <p:cNvCxnSpPr>
            <a:cxnSpLocks/>
          </p:cNvCxnSpPr>
          <p:nvPr/>
        </p:nvCxnSpPr>
        <p:spPr>
          <a:xfrm>
            <a:off x="2528691" y="5744872"/>
            <a:ext cx="544686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2" name="Gerade Verbindung mit Pfeil 111">
            <a:extLst>
              <a:ext uri="{FF2B5EF4-FFF2-40B4-BE49-F238E27FC236}">
                <a16:creationId xmlns:a16="http://schemas.microsoft.com/office/drawing/2014/main" xmlns="" id="{DCCDC609-46FF-4E95-AF98-FAB70A90B401}"/>
              </a:ext>
            </a:extLst>
          </p:cNvPr>
          <p:cNvCxnSpPr>
            <a:cxnSpLocks/>
          </p:cNvCxnSpPr>
          <p:nvPr/>
        </p:nvCxnSpPr>
        <p:spPr>
          <a:xfrm>
            <a:off x="3853677" y="5744872"/>
            <a:ext cx="544686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3" name="Gerade Verbindung mit Pfeil 112">
            <a:extLst>
              <a:ext uri="{FF2B5EF4-FFF2-40B4-BE49-F238E27FC236}">
                <a16:creationId xmlns:a16="http://schemas.microsoft.com/office/drawing/2014/main" xmlns="" id="{48FF529A-A832-49F6-9CF0-3CBDA3CD4FEB}"/>
              </a:ext>
            </a:extLst>
          </p:cNvPr>
          <p:cNvCxnSpPr>
            <a:cxnSpLocks/>
          </p:cNvCxnSpPr>
          <p:nvPr/>
        </p:nvCxnSpPr>
        <p:spPr>
          <a:xfrm>
            <a:off x="5186061" y="5741668"/>
            <a:ext cx="544686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4" name="Gerade Verbindung mit Pfeil 113">
            <a:extLst>
              <a:ext uri="{FF2B5EF4-FFF2-40B4-BE49-F238E27FC236}">
                <a16:creationId xmlns:a16="http://schemas.microsoft.com/office/drawing/2014/main" xmlns="" id="{685726CE-AB18-4963-8B5B-BA4D14A1A511}"/>
              </a:ext>
            </a:extLst>
          </p:cNvPr>
          <p:cNvCxnSpPr>
            <a:cxnSpLocks/>
          </p:cNvCxnSpPr>
          <p:nvPr/>
        </p:nvCxnSpPr>
        <p:spPr>
          <a:xfrm>
            <a:off x="6483970" y="5717855"/>
            <a:ext cx="514829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Gerade Verbindung mit Pfeil 114">
            <a:extLst>
              <a:ext uri="{FF2B5EF4-FFF2-40B4-BE49-F238E27FC236}">
                <a16:creationId xmlns:a16="http://schemas.microsoft.com/office/drawing/2014/main" xmlns="" id="{4BBB86B1-56CE-4C9C-82C3-F590A51461AB}"/>
              </a:ext>
            </a:extLst>
          </p:cNvPr>
          <p:cNvCxnSpPr>
            <a:cxnSpLocks/>
          </p:cNvCxnSpPr>
          <p:nvPr/>
        </p:nvCxnSpPr>
        <p:spPr>
          <a:xfrm>
            <a:off x="2073026" y="4596800"/>
            <a:ext cx="0" cy="643872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6" name="Textfeld 115">
            <a:extLst>
              <a:ext uri="{FF2B5EF4-FFF2-40B4-BE49-F238E27FC236}">
                <a16:creationId xmlns:a16="http://schemas.microsoft.com/office/drawing/2014/main" xmlns="" id="{B738DC1A-9EF8-4C86-8B44-A2D703F720C2}"/>
              </a:ext>
            </a:extLst>
          </p:cNvPr>
          <p:cNvSpPr txBox="1"/>
          <p:nvPr/>
        </p:nvSpPr>
        <p:spPr>
          <a:xfrm>
            <a:off x="389553" y="3203862"/>
            <a:ext cx="253329" cy="2603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/>
              <a:t>1.</a:t>
            </a:r>
          </a:p>
        </p:txBody>
      </p:sp>
      <p:sp>
        <p:nvSpPr>
          <p:cNvPr id="117" name="Textfeld 116">
            <a:extLst>
              <a:ext uri="{FF2B5EF4-FFF2-40B4-BE49-F238E27FC236}">
                <a16:creationId xmlns:a16="http://schemas.microsoft.com/office/drawing/2014/main" xmlns="" id="{34EEB1E5-60E5-41CC-B22F-3C2D0CFBAE89}"/>
              </a:ext>
            </a:extLst>
          </p:cNvPr>
          <p:cNvSpPr txBox="1"/>
          <p:nvPr/>
        </p:nvSpPr>
        <p:spPr>
          <a:xfrm>
            <a:off x="2467274" y="3633403"/>
            <a:ext cx="255589" cy="2603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/>
              <a:t>2.</a:t>
            </a:r>
          </a:p>
        </p:txBody>
      </p:sp>
      <p:sp>
        <p:nvSpPr>
          <p:cNvPr id="118" name="Textfeld 117">
            <a:extLst>
              <a:ext uri="{FF2B5EF4-FFF2-40B4-BE49-F238E27FC236}">
                <a16:creationId xmlns:a16="http://schemas.microsoft.com/office/drawing/2014/main" xmlns="" id="{8C25A7D1-A35A-4415-BA4B-DD9BBA262BC5}"/>
              </a:ext>
            </a:extLst>
          </p:cNvPr>
          <p:cNvSpPr txBox="1"/>
          <p:nvPr/>
        </p:nvSpPr>
        <p:spPr>
          <a:xfrm>
            <a:off x="1566050" y="5138795"/>
            <a:ext cx="255589" cy="2603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/>
              <a:t>3.</a:t>
            </a:r>
          </a:p>
        </p:txBody>
      </p:sp>
      <p:sp>
        <p:nvSpPr>
          <p:cNvPr id="119" name="Textfeld 118">
            <a:extLst>
              <a:ext uri="{FF2B5EF4-FFF2-40B4-BE49-F238E27FC236}">
                <a16:creationId xmlns:a16="http://schemas.microsoft.com/office/drawing/2014/main" xmlns="" id="{DCFA1A56-6D3D-4216-97D3-D9F2840DB8AC}"/>
              </a:ext>
            </a:extLst>
          </p:cNvPr>
          <p:cNvSpPr txBox="1"/>
          <p:nvPr/>
        </p:nvSpPr>
        <p:spPr>
          <a:xfrm>
            <a:off x="3345056" y="5068783"/>
            <a:ext cx="255589" cy="2603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/>
              <a:t>4.</a:t>
            </a:r>
          </a:p>
        </p:txBody>
      </p:sp>
      <p:sp>
        <p:nvSpPr>
          <p:cNvPr id="120" name="Textfeld 119">
            <a:extLst>
              <a:ext uri="{FF2B5EF4-FFF2-40B4-BE49-F238E27FC236}">
                <a16:creationId xmlns:a16="http://schemas.microsoft.com/office/drawing/2014/main" xmlns="" id="{C976B5D5-8133-49FE-A1A9-A33086E329FB}"/>
              </a:ext>
            </a:extLst>
          </p:cNvPr>
          <p:cNvSpPr txBox="1"/>
          <p:nvPr/>
        </p:nvSpPr>
        <p:spPr>
          <a:xfrm>
            <a:off x="4696961" y="4980337"/>
            <a:ext cx="255589" cy="2603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5.</a:t>
            </a:r>
          </a:p>
        </p:txBody>
      </p:sp>
      <p:sp>
        <p:nvSpPr>
          <p:cNvPr id="121" name="Textfeld 120">
            <a:extLst>
              <a:ext uri="{FF2B5EF4-FFF2-40B4-BE49-F238E27FC236}">
                <a16:creationId xmlns:a16="http://schemas.microsoft.com/office/drawing/2014/main" xmlns="" id="{7BAD5D37-E8A8-46F8-8B75-2B32A26FD065}"/>
              </a:ext>
            </a:extLst>
          </p:cNvPr>
          <p:cNvSpPr txBox="1"/>
          <p:nvPr/>
        </p:nvSpPr>
        <p:spPr>
          <a:xfrm>
            <a:off x="5981172" y="4986412"/>
            <a:ext cx="255589" cy="2603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/>
              <a:t>6.</a:t>
            </a:r>
          </a:p>
        </p:txBody>
      </p:sp>
      <p:sp>
        <p:nvSpPr>
          <p:cNvPr id="122" name="Textfeld 121">
            <a:extLst>
              <a:ext uri="{FF2B5EF4-FFF2-40B4-BE49-F238E27FC236}">
                <a16:creationId xmlns:a16="http://schemas.microsoft.com/office/drawing/2014/main" xmlns="" id="{192B97F2-6EA6-4B5B-AC5E-92120B4A30D1}"/>
              </a:ext>
            </a:extLst>
          </p:cNvPr>
          <p:cNvSpPr txBox="1"/>
          <p:nvPr/>
        </p:nvSpPr>
        <p:spPr>
          <a:xfrm>
            <a:off x="7285609" y="5000316"/>
            <a:ext cx="255589" cy="2603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/>
              <a:t>7.</a:t>
            </a:r>
          </a:p>
        </p:txBody>
      </p:sp>
      <p:cxnSp>
        <p:nvCxnSpPr>
          <p:cNvPr id="123" name="Gerade Verbindung mit Pfeil 122">
            <a:extLst>
              <a:ext uri="{FF2B5EF4-FFF2-40B4-BE49-F238E27FC236}">
                <a16:creationId xmlns:a16="http://schemas.microsoft.com/office/drawing/2014/main" xmlns="" id="{2F323983-B0BC-49B2-BB88-123C258D6188}"/>
              </a:ext>
            </a:extLst>
          </p:cNvPr>
          <p:cNvCxnSpPr>
            <a:cxnSpLocks/>
          </p:cNvCxnSpPr>
          <p:nvPr/>
        </p:nvCxnSpPr>
        <p:spPr>
          <a:xfrm flipV="1">
            <a:off x="2073026" y="2694457"/>
            <a:ext cx="0" cy="639572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546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16000">
        <p:cut/>
      </p:transition>
    </mc:Choice>
    <mc:Fallback>
      <p:transition advTm="16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500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00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90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90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00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100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1000"/>
                            </p:stCondLst>
                            <p:childTnLst>
                              <p:par>
                                <p:cTn id="8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1000"/>
                            </p:stCondLst>
                            <p:childTnLst>
                              <p:par>
                                <p:cTn id="8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1000"/>
                            </p:stCondLst>
                            <p:childTnLst>
                              <p:par>
                                <p:cTn id="9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100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1000"/>
                            </p:stCondLst>
                            <p:childTnLst>
                              <p:par>
                                <p:cTn id="9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3000"/>
                            </p:stCondLst>
                            <p:childTnLst>
                              <p:par>
                                <p:cTn id="1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3000"/>
                            </p:stCondLst>
                            <p:childTnLst>
                              <p:par>
                                <p:cTn id="1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  <p:bldP spid="118" grpId="0"/>
      <p:bldP spid="119" grpId="0"/>
      <p:bldP spid="120" grpId="0"/>
      <p:bldP spid="121" grpId="0"/>
      <p:bldP spid="1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2"/>
                </a:solidFill>
              </a:rPr>
              <a:t>Umsetzung als Prototyp: Variante 2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+ Automatisches Abhaken der Liste (gilt auch für Variante 3)</a:t>
            </a:r>
          </a:p>
          <a:p>
            <a:pPr marL="0" indent="0">
              <a:buNone/>
            </a:pPr>
            <a:r>
              <a:rPr lang="de-DE" dirty="0" smtClean="0"/>
              <a:t>+ Einfache Interaktion für den Anwender </a:t>
            </a:r>
            <a:r>
              <a:rPr lang="de-DE" dirty="0"/>
              <a:t>(gilt auch für Variante 3) </a:t>
            </a: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+ Nur geringe Anpassungen an der Einkaufslisten-App notwendig</a:t>
            </a:r>
          </a:p>
          <a:p>
            <a:pPr marL="0" indent="0">
              <a:buNone/>
            </a:pPr>
            <a:r>
              <a:rPr lang="de-DE" dirty="0" smtClean="0"/>
              <a:t>+ In das Kassensystem eingebunden (kein Medienbruch)</a:t>
            </a:r>
          </a:p>
          <a:p>
            <a:pPr marL="0" indent="0">
              <a:buNone/>
            </a:pPr>
            <a:r>
              <a:rPr lang="de-DE" dirty="0" smtClean="0"/>
              <a:t>-  Eingriff </a:t>
            </a:r>
            <a:r>
              <a:rPr lang="de-DE" dirty="0"/>
              <a:t>in das Kassensystem notwendig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 Bessere Ausnutzung von vorhandenen Ressourcen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15.06.2018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Smart Checkout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60" y="2936112"/>
            <a:ext cx="298800" cy="2988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60" y="3949522"/>
            <a:ext cx="297144" cy="297144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60" y="1924872"/>
            <a:ext cx="298800" cy="298800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60" y="2430492"/>
            <a:ext cx="298800" cy="298800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60" y="3441732"/>
            <a:ext cx="298800" cy="2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006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13000">
        <p:cut/>
      </p:transition>
    </mc:Choice>
    <mc:Fallback>
      <p:transition advTm="13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75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2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2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2"/>
                </a:solidFill>
              </a:rPr>
              <a:t>Live-Demonstration</a:t>
            </a:r>
            <a:endParaRPr lang="de-DE" dirty="0">
              <a:solidFill>
                <a:schemeClr val="tx2"/>
              </a:solidFill>
            </a:endParaRPr>
          </a:p>
        </p:txBody>
      </p:sp>
      <p:pic>
        <p:nvPicPr>
          <p:cNvPr id="7" name="Smart_Checkout_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557770"/>
            <a:ext cx="7735887" cy="4351338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292169" y="6382987"/>
            <a:ext cx="910236" cy="365125"/>
          </a:xfrm>
        </p:spPr>
        <p:txBody>
          <a:bodyPr/>
          <a:lstStyle/>
          <a:p>
            <a:r>
              <a:rPr lang="de-DE"/>
              <a:t>15.06.2018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463603" y="6382987"/>
            <a:ext cx="2377552" cy="365125"/>
          </a:xfrm>
        </p:spPr>
        <p:txBody>
          <a:bodyPr/>
          <a:lstStyle/>
          <a:p>
            <a:r>
              <a:rPr lang="de-DE" dirty="0"/>
              <a:t>Smart </a:t>
            </a:r>
            <a:r>
              <a:rPr lang="de-DE" dirty="0" err="1"/>
              <a:t>Checkout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7352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6000">
        <p:cut/>
      </p:transition>
    </mc:Choice>
    <mc:Fallback>
      <p:transition advTm="600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4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TCON_GUIDELINES" val="FALSE"/>
  <p:tag name="THINKCELLUNDODONOTDELETE" val="9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FFFFFF"/>
      </a:accent3>
      <a:accent4>
        <a:srgbClr val="000000"/>
      </a:accent4>
      <a:accent5>
        <a:srgbClr val="F4F4F4"/>
      </a:accent5>
      <a:accent6>
        <a:srgbClr val="BCBCBC"/>
      </a:accent6>
      <a:hlink>
        <a:srgbClr val="7C7C7C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Design">
  <a:themeElements>
    <a:clrScheme name="DT Farben">
      <a:dk1>
        <a:srgbClr val="646464"/>
      </a:dk1>
      <a:lt1>
        <a:srgbClr val="FFFFFF"/>
      </a:lt1>
      <a:dk2>
        <a:srgbClr val="E20074"/>
      </a:dk2>
      <a:lt2>
        <a:srgbClr val="FFFFFF"/>
      </a:lt2>
      <a:accent1>
        <a:srgbClr val="427BAB"/>
      </a:accent1>
      <a:accent2>
        <a:srgbClr val="FDD167"/>
      </a:accent2>
      <a:accent3>
        <a:srgbClr val="646464"/>
      </a:accent3>
      <a:accent4>
        <a:srgbClr val="64B9E4"/>
      </a:accent4>
      <a:accent5>
        <a:srgbClr val="9D9D9D"/>
      </a:accent5>
      <a:accent6>
        <a:srgbClr val="DADADA"/>
      </a:accent6>
      <a:hlink>
        <a:srgbClr val="646464"/>
      </a:hlink>
      <a:folHlink>
        <a:srgbClr val="9D9D9D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331</Words>
  <Application>Microsoft Office PowerPoint</Application>
  <PresentationFormat>Breitbild</PresentationFormat>
  <Paragraphs>96</Paragraphs>
  <Slides>10</Slides>
  <Notes>4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Tele-GroteskFet</vt:lpstr>
      <vt:lpstr>Tele-GroteskNor</vt:lpstr>
      <vt:lpstr>Wingdings</vt:lpstr>
      <vt:lpstr>Benutzerdefiniertes Design</vt:lpstr>
      <vt:lpstr>1_Benutzerdefiniertes Design</vt:lpstr>
      <vt:lpstr>think-cell Folie</vt:lpstr>
      <vt:lpstr>IoT Hackathon Smart Checkout</vt:lpstr>
      <vt:lpstr>Gliederung</vt:lpstr>
      <vt:lpstr>Projektziel</vt:lpstr>
      <vt:lpstr>PowerPoint-Präsentation</vt:lpstr>
      <vt:lpstr>PowerPoint-Präsentation</vt:lpstr>
      <vt:lpstr>PowerPoint-Präsentation</vt:lpstr>
      <vt:lpstr>PowerPoint-Präsentation</vt:lpstr>
      <vt:lpstr>Umsetzung als Prototyp: Variante 2</vt:lpstr>
      <vt:lpstr>Live-Demonstration</vt:lpstr>
      <vt:lpstr>Vielen Dank!  https://github.com/Soley02/IoTBarcodeHHZ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Hackathon: Smart Checkout</dc:title>
  <dc:creator>Mario</dc:creator>
  <cp:lastModifiedBy>Mario</cp:lastModifiedBy>
  <cp:revision>369</cp:revision>
  <cp:lastPrinted>2012-09-04T09:22:48Z</cp:lastPrinted>
  <dcterms:created xsi:type="dcterms:W3CDTF">2011-07-07T11:12:14Z</dcterms:created>
  <dcterms:modified xsi:type="dcterms:W3CDTF">2018-06-15T13:13:51Z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4554035</vt:lpwstr>
  </property>
  <property fmtid="{D5CDD505-2E9C-101B-9397-08002B2CF9AE}" pid="3" name="NXPowerLiteSettings">
    <vt:lpwstr>B98007B004F000</vt:lpwstr>
  </property>
  <property fmtid="{D5CDD505-2E9C-101B-9397-08002B2CF9AE}" pid="4" name="NXPowerLiteVersion">
    <vt:lpwstr>D5.0.6</vt:lpwstr>
  </property>
  <property fmtid="{D5CDD505-2E9C-101B-9397-08002B2CF9AE}" pid="5" name="NXTAG2">
    <vt:lpwstr>000800f2470000000000010250600207b98007b004f000</vt:lpwstr>
  </property>
</Properties>
</file>